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63" r:id="rId3"/>
    <p:sldId id="258" r:id="rId4"/>
    <p:sldId id="264" r:id="rId5"/>
    <p:sldId id="260" r:id="rId6"/>
    <p:sldId id="257" r:id="rId7"/>
    <p:sldId id="259" r:id="rId8"/>
    <p:sldId id="261" r:id="rId9"/>
    <p:sldId id="266" r:id="rId10"/>
    <p:sldId id="262" r:id="rId11"/>
    <p:sldId id="267" r:id="rId12"/>
    <p:sldId id="265" r:id="rId13"/>
    <p:sldId id="268" r:id="rId14"/>
  </p:sldIdLst>
  <p:sldSz cx="12192000" cy="6858000"/>
  <p:notesSz cx="6858000" cy="9144000"/>
  <p:defaultTextStyle>
    <a:defPPr>
      <a:defRPr lang="fr-F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=""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0" name="Rachel" initials="R" lastIdx="2" clrIdx="0"/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=""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85" autoAdjust="0"/>
    <p:restoredTop sz="94660"/>
  </p:normalViewPr>
  <p:slideViewPr>
    <p:cSldViewPr snapToGrid="0">
      <p:cViewPr>
        <p:scale>
          <a:sx n="60" d="100"/>
          <a:sy n="60" d="100"/>
        </p:scale>
        <p:origin x="-1744" y="-1296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sorterViewPr>
    <p:cViewPr>
      <p:scale>
        <a:sx n="80" d="100"/>
        <a:sy n="80" d="100"/>
      </p:scale>
      <p:origin x="0" y="0"/>
    </p:cViewPr>
  </p:sorterViewPr>
  <p:gridSpacing cx="72008" cy="72008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printerSettings" Target="printerSettings/printerSettings1.bin"/><Relationship Id="rId16" Type="http://schemas.openxmlformats.org/officeDocument/2006/relationships/commentAuthors" Target="commentAuthors.xml"/><Relationship Id="rId17" Type="http://schemas.openxmlformats.org/officeDocument/2006/relationships/presProps" Target="presProps.xml"/><Relationship Id="rId18" Type="http://schemas.openxmlformats.org/officeDocument/2006/relationships/viewProps" Target="viewProps.xml"/><Relationship Id="rId19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e de tit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fr-FR" smtClean="0"/>
              <a:t>Modifiez le style des sous-titres du masque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9953530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re et texte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862741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itre vertical et text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vertical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vertical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243134537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re et contenu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5961664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Titre de sec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32276811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eux contenu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6447607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4" name="Espace réservé du contenu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5" name="Espace réservé du texte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6" name="Espace réservé du contenu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7" name="Espace réservé de la date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8" name="Espace réservé du pied de page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9" name="Espace réservé du numéro de diapositive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28680792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re seu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e la date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4" name="Espace réservé du pied de page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5" name="Espace réservé du numéro de diapositive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29809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V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e la date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3" name="Espace réservé du pied de page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4" name="Espace réservé du numéro de diapositive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7945663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u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9821350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 avec légen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pour une image 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fr-CA"/>
          </a:p>
        </p:txBody>
      </p:sp>
      <p:sp>
        <p:nvSpPr>
          <p:cNvPr id="4" name="Espace réservé du texte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fr-FR" smtClean="0"/>
              <a:t>Modifiez les styles du texte du masque</a:t>
            </a:r>
          </a:p>
        </p:txBody>
      </p:sp>
      <p:sp>
        <p:nvSpPr>
          <p:cNvPr id="5" name="Espace réservé de la date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6" name="Espace réservé du pied de page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fr-CA"/>
          </a:p>
        </p:txBody>
      </p:sp>
      <p:sp>
        <p:nvSpPr>
          <p:cNvPr id="7" name="Espace réservé du numéro de diapositive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15070852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ce réservé du titre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fr-FR" smtClean="0"/>
              <a:t>Modifiez le style du titre</a:t>
            </a:r>
            <a:endParaRPr lang="fr-CA"/>
          </a:p>
        </p:txBody>
      </p:sp>
      <p:sp>
        <p:nvSpPr>
          <p:cNvPr id="3" name="Espace réservé du texte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fr-FR" smtClean="0"/>
              <a:t>Modifiez les styles du texte du masque</a:t>
            </a:r>
          </a:p>
          <a:p>
            <a:pPr lvl="1"/>
            <a:r>
              <a:rPr lang="fr-FR" smtClean="0"/>
              <a:t>Deuxième niveau</a:t>
            </a:r>
          </a:p>
          <a:p>
            <a:pPr lvl="2"/>
            <a:r>
              <a:rPr lang="fr-FR" smtClean="0"/>
              <a:t>Troisième niveau</a:t>
            </a:r>
          </a:p>
          <a:p>
            <a:pPr lvl="3"/>
            <a:r>
              <a:rPr lang="fr-FR" smtClean="0"/>
              <a:t>Quatrième niveau</a:t>
            </a:r>
          </a:p>
          <a:p>
            <a:pPr lvl="4"/>
            <a:r>
              <a:rPr lang="fr-FR" smtClean="0"/>
              <a:t>Cinquième niveau</a:t>
            </a:r>
            <a:endParaRPr lang="fr-CA"/>
          </a:p>
        </p:txBody>
      </p:sp>
      <p:sp>
        <p:nvSpPr>
          <p:cNvPr id="4" name="Espace réservé de la date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A568A6B-BF6A-4EC8-8B39-CF48ECFF7AD3}" type="datetimeFigureOut">
              <a:rPr lang="fr-CA" smtClean="0"/>
              <a:t>16-04-20</a:t>
            </a:fld>
            <a:endParaRPr lang="fr-CA"/>
          </a:p>
        </p:txBody>
      </p:sp>
      <p:sp>
        <p:nvSpPr>
          <p:cNvPr id="5" name="Espace réservé du pied de page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fr-CA"/>
          </a:p>
        </p:txBody>
      </p:sp>
      <p:sp>
        <p:nvSpPr>
          <p:cNvPr id="6" name="Espace réservé du numéro de diapositive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9D872E8-093A-45FA-9598-040677640A2A}" type="slidenum">
              <a:rPr lang="fr-CA" smtClean="0"/>
              <a:t>‹#›</a:t>
            </a:fld>
            <a:endParaRPr lang="fr-CA"/>
          </a:p>
        </p:txBody>
      </p:sp>
    </p:spTree>
    <p:extLst>
      <p:ext uri="{BB962C8B-B14F-4D97-AF65-F5344CB8AC3E}">
        <p14:creationId xmlns:p14="http://schemas.microsoft.com/office/powerpoint/2010/main" val="46862904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fr-F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4" Type="http://schemas.openxmlformats.org/officeDocument/2006/relationships/image" Target="../media/image3.jpeg"/><Relationship Id="rId5" Type="http://schemas.openxmlformats.org/officeDocument/2006/relationships/image" Target="../media/image4.png"/><Relationship Id="rId6" Type="http://schemas.openxmlformats.org/officeDocument/2006/relationships/image" Target="../media/image5.jpg"/><Relationship Id="rId7" Type="http://schemas.openxmlformats.org/officeDocument/2006/relationships/image" Target="../media/image6.png"/><Relationship Id="rId1" Type="http://schemas.openxmlformats.org/officeDocument/2006/relationships/slideLayout" Target="../slideLayouts/slideLayout1.xml"/><Relationship Id="rId2" Type="http://schemas.openxmlformats.org/officeDocument/2006/relationships/image" Target="../media/image1.jpe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eg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1.png"/><Relationship Id="rId3" Type="http://schemas.openxmlformats.org/officeDocument/2006/relationships/image" Target="../media/image22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3.jpeg"/><Relationship Id="rId3" Type="http://schemas.openxmlformats.org/officeDocument/2006/relationships/hyperlink" Target="http://schmidtocean.org/falkor-3/" TargetMode="External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hyperlink" Target="http://www.fisheyeproject.org/" TargetMode="External"/><Relationship Id="rId4" Type="http://schemas.openxmlformats.org/officeDocument/2006/relationships/hyperlink" Target="https://www.youtube.com/user/TheFisheyeproject/featured" TargetMode="External"/><Relationship Id="rId5" Type="http://schemas.openxmlformats.org/officeDocument/2006/relationships/image" Target="../media/image25.pn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4.jpe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8.jpg"/><Relationship Id="rId3" Type="http://schemas.openxmlformats.org/officeDocument/2006/relationships/image" Target="../media/image9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0.png"/><Relationship Id="rId3" Type="http://schemas.openxmlformats.org/officeDocument/2006/relationships/hyperlink" Target="https://www.youtube.com/watch?v=d7KtarElq0A" TargetMode="External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4" Type="http://schemas.openxmlformats.org/officeDocument/2006/relationships/image" Target="../media/image15.jpeg"/><Relationship Id="rId5" Type="http://schemas.openxmlformats.org/officeDocument/2006/relationships/image" Target="../media/image16.jpeg"/><Relationship Id="rId6" Type="http://schemas.openxmlformats.org/officeDocument/2006/relationships/image" Target="../media/image17.jpe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8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63722" y="0"/>
            <a:ext cx="10333583" cy="689045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ctrTitle"/>
          </p:nvPr>
        </p:nvSpPr>
        <p:spPr>
          <a:xfrm>
            <a:off x="6011333" y="5334000"/>
            <a:ext cx="6351410" cy="1333500"/>
          </a:xfrm>
        </p:spPr>
        <p:txBody>
          <a:bodyPr/>
          <a:lstStyle/>
          <a:p>
            <a:r>
              <a:rPr lang="fr-CA" b="1" i="1" dirty="0" err="1" smtClean="0">
                <a:solidFill>
                  <a:schemeClr val="bg1"/>
                </a:solidFill>
              </a:rPr>
              <a:t>Get</a:t>
            </a:r>
            <a:r>
              <a:rPr lang="fr-CA" b="1" i="1" dirty="0" smtClean="0">
                <a:solidFill>
                  <a:schemeClr val="bg1"/>
                </a:solidFill>
              </a:rPr>
              <a:t> </a:t>
            </a:r>
            <a:r>
              <a:rPr lang="fr-CA" b="1" i="1" dirty="0" err="1" smtClean="0">
                <a:solidFill>
                  <a:schemeClr val="bg1"/>
                </a:solidFill>
              </a:rPr>
              <a:t>prepared</a:t>
            </a:r>
            <a:r>
              <a:rPr lang="fr-CA" b="1" i="1" dirty="0" smtClean="0">
                <a:solidFill>
                  <a:schemeClr val="bg1"/>
                </a:solidFill>
              </a:rPr>
              <a:t>!</a:t>
            </a:r>
            <a:endParaRPr lang="fr-CA" b="1" i="1" dirty="0">
              <a:solidFill>
                <a:schemeClr val="bg1"/>
              </a:solidFill>
            </a:endParaRPr>
          </a:p>
        </p:txBody>
      </p:sp>
      <p:sp>
        <p:nvSpPr>
          <p:cNvPr id="3" name="Sous-titre 2"/>
          <p:cNvSpPr>
            <a:spLocks noGrp="1"/>
          </p:cNvSpPr>
          <p:nvPr>
            <p:ph type="subTitle" idx="1"/>
          </p:nvPr>
        </p:nvSpPr>
        <p:spPr>
          <a:xfrm>
            <a:off x="2095501" y="3904010"/>
            <a:ext cx="7450666" cy="1726317"/>
          </a:xfrm>
        </p:spPr>
        <p:txBody>
          <a:bodyPr>
            <a:noAutofit/>
          </a:bodyPr>
          <a:lstStyle/>
          <a:p>
            <a:r>
              <a:rPr lang="fr-CA" sz="5400" b="1" i="1" dirty="0" err="1" smtClean="0">
                <a:solidFill>
                  <a:srgbClr val="FFFFFF"/>
                </a:solidFill>
                <a:latin typeface="+mj-lt"/>
              </a:rPr>
              <a:t>Deep</a:t>
            </a:r>
            <a:r>
              <a:rPr lang="fr-CA" sz="5400" b="1" i="1" dirty="0" err="1">
                <a:solidFill>
                  <a:srgbClr val="FFFFFF"/>
                </a:solidFill>
                <a:latin typeface="+mj-lt"/>
              </a:rPr>
              <a:t>-</a:t>
            </a:r>
            <a:r>
              <a:rPr lang="fr-CA" sz="5400" b="1" i="1" dirty="0" err="1" smtClean="0">
                <a:solidFill>
                  <a:srgbClr val="FFFFFF"/>
                </a:solidFill>
                <a:latin typeface="+mj-lt"/>
              </a:rPr>
              <a:t>Sea</a:t>
            </a:r>
            <a:r>
              <a:rPr lang="fr-CA" sz="5400" b="1" i="1" dirty="0" smtClean="0">
                <a:solidFill>
                  <a:srgbClr val="FFFFFF"/>
                </a:solidFill>
                <a:latin typeface="+mj-lt"/>
              </a:rPr>
              <a:t> Fiji Live Dive </a:t>
            </a:r>
            <a:br>
              <a:rPr lang="fr-CA" sz="5400" b="1" i="1" dirty="0" smtClean="0">
                <a:solidFill>
                  <a:srgbClr val="FFFFFF"/>
                </a:solidFill>
                <a:latin typeface="+mj-lt"/>
              </a:rPr>
            </a:br>
            <a:r>
              <a:rPr lang="fr-CA" sz="5400" b="1" i="1" dirty="0" smtClean="0">
                <a:solidFill>
                  <a:srgbClr val="FFFFFF"/>
                </a:solidFill>
                <a:latin typeface="+mj-lt"/>
              </a:rPr>
              <a:t>on- </a:t>
            </a:r>
            <a:r>
              <a:rPr lang="fr-CA" sz="5400" b="1" i="1" dirty="0" err="1" smtClean="0">
                <a:solidFill>
                  <a:srgbClr val="FFFFFF"/>
                </a:solidFill>
                <a:latin typeface="+mj-lt"/>
              </a:rPr>
              <a:t>board</a:t>
            </a:r>
            <a:r>
              <a:rPr lang="fr-CA" sz="5400" b="1" i="1" dirty="0" smtClean="0">
                <a:solidFill>
                  <a:srgbClr val="FFFFFF"/>
                </a:solidFill>
                <a:latin typeface="+mj-lt"/>
              </a:rPr>
              <a:t> RV </a:t>
            </a:r>
            <a:r>
              <a:rPr lang="fr-CA" sz="5400" b="1" i="1" dirty="0" err="1" smtClean="0">
                <a:solidFill>
                  <a:srgbClr val="FFFFFF"/>
                </a:solidFill>
                <a:latin typeface="+mj-lt"/>
              </a:rPr>
              <a:t>Falkor</a:t>
            </a:r>
            <a:endParaRPr lang="fr-CA" sz="5400" b="1" i="1" dirty="0">
              <a:solidFill>
                <a:srgbClr val="FFFFFF"/>
              </a:solidFill>
              <a:latin typeface="+mj-lt"/>
            </a:endParaRPr>
          </a:p>
        </p:txBody>
      </p:sp>
      <p:pic>
        <p:nvPicPr>
          <p:cNvPr id="7" name="Image 6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47897" y="-190509"/>
            <a:ext cx="2691140" cy="2243667"/>
          </a:xfrm>
          <a:prstGeom prst="rect">
            <a:avLst/>
          </a:prstGeom>
        </p:spPr>
      </p:pic>
      <p:pic>
        <p:nvPicPr>
          <p:cNvPr id="6" name="Picture 5" descr="Schmidt_Ocean_Institute_logoText_stack_pms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5" y="2137830"/>
            <a:ext cx="1602033" cy="1121834"/>
          </a:xfrm>
          <a:prstGeom prst="rect">
            <a:avLst/>
          </a:prstGeom>
        </p:spPr>
      </p:pic>
      <p:pic>
        <p:nvPicPr>
          <p:cNvPr id="8" name="Picture 7" descr="ONC_Octopus_Logo_RGB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5835" y="3492502"/>
            <a:ext cx="1488652" cy="1375834"/>
          </a:xfrm>
          <a:prstGeom prst="rect">
            <a:avLst/>
          </a:prstGeom>
        </p:spPr>
      </p:pic>
      <p:pic>
        <p:nvPicPr>
          <p:cNvPr id="9" name="Picture 8" descr="pennsylvania-state-university-160x160.jpg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834" y="4889502"/>
            <a:ext cx="1291167" cy="1291167"/>
          </a:xfrm>
          <a:prstGeom prst="rect">
            <a:avLst/>
          </a:prstGeom>
        </p:spPr>
      </p:pic>
      <p:pic>
        <p:nvPicPr>
          <p:cNvPr id="11" name="Picture 10" descr="logo_full.png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1666" y="6307065"/>
            <a:ext cx="2870200" cy="33926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729262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22158" y="-6349"/>
            <a:ext cx="10515600" cy="132556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accent5"/>
                </a:solidFill>
                <a:latin typeface="+mn-lt"/>
              </a:rPr>
              <a:t>The challenge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is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getting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there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! 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49918" y="1149399"/>
            <a:ext cx="6324371" cy="4040509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04970" y="5377216"/>
            <a:ext cx="4289088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smtClean="0"/>
              <a:t>Front </a:t>
            </a:r>
            <a:r>
              <a:rPr lang="fr-CA" sz="2000" b="1" dirty="0" err="1" smtClean="0"/>
              <a:t>view</a:t>
            </a:r>
            <a:r>
              <a:rPr lang="fr-CA" sz="2000" b="1" dirty="0" smtClean="0"/>
              <a:t> of the </a:t>
            </a:r>
            <a:r>
              <a:rPr lang="fr-CA" sz="2000" b="1" dirty="0" err="1" smtClean="0"/>
              <a:t>Remotely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Operated</a:t>
            </a:r>
            <a:r>
              <a:rPr lang="fr-CA" sz="2000" b="1" dirty="0" smtClean="0"/>
              <a:t> Platform For </a:t>
            </a:r>
            <a:r>
              <a:rPr lang="fr-CA" sz="2000" b="1" dirty="0" err="1" smtClean="0"/>
              <a:t>Ocean</a:t>
            </a:r>
            <a:r>
              <a:rPr lang="fr-CA" sz="2000" b="1" dirty="0" smtClean="0"/>
              <a:t> Sciences (ROPOS)</a:t>
            </a:r>
            <a:endParaRPr lang="fr-CA" sz="2000" b="1" dirty="0"/>
          </a:p>
        </p:txBody>
      </p:sp>
      <p:sp>
        <p:nvSpPr>
          <p:cNvPr id="7" name="ZoneTexte 6"/>
          <p:cNvSpPr txBox="1"/>
          <p:nvPr/>
        </p:nvSpPr>
        <p:spPr>
          <a:xfrm>
            <a:off x="5349917" y="5377216"/>
            <a:ext cx="6324371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b="1" dirty="0" err="1" smtClean="0"/>
              <a:t>Launching</a:t>
            </a:r>
            <a:r>
              <a:rPr lang="fr-CA" sz="2000" b="1" dirty="0" smtClean="0"/>
              <a:t> ROPOS </a:t>
            </a:r>
            <a:r>
              <a:rPr lang="fr-CA" sz="2000" b="1" dirty="0" err="1" smtClean="0"/>
              <a:t>from</a:t>
            </a:r>
            <a:r>
              <a:rPr lang="fr-CA" sz="2000" b="1" dirty="0" smtClean="0"/>
              <a:t> RV </a:t>
            </a:r>
            <a:r>
              <a:rPr lang="fr-CA" sz="2000" b="1" dirty="0" err="1" smtClean="0"/>
              <a:t>Falkor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near</a:t>
            </a:r>
            <a:r>
              <a:rPr lang="fr-CA" sz="2000" b="1" dirty="0" smtClean="0"/>
              <a:t> Fiji. ROPOS </a:t>
            </a:r>
            <a:r>
              <a:rPr lang="fr-CA" sz="2000" b="1" dirty="0" err="1" smtClean="0"/>
              <a:t>enables</a:t>
            </a:r>
            <a:r>
              <a:rPr lang="fr-CA" sz="2000" b="1" dirty="0" smtClean="0"/>
              <a:t> images and </a:t>
            </a:r>
            <a:r>
              <a:rPr lang="fr-CA" sz="2000" b="1" dirty="0" err="1" smtClean="0"/>
              <a:t>samples</a:t>
            </a:r>
            <a:r>
              <a:rPr lang="fr-CA" sz="2000" b="1" dirty="0" smtClean="0"/>
              <a:t> to </a:t>
            </a:r>
            <a:r>
              <a:rPr lang="fr-CA" sz="2000" b="1" dirty="0" err="1" smtClean="0"/>
              <a:t>be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taken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from</a:t>
            </a:r>
            <a:r>
              <a:rPr lang="fr-CA" sz="2000" b="1" dirty="0" smtClean="0"/>
              <a:t> the </a:t>
            </a:r>
            <a:r>
              <a:rPr lang="fr-CA" sz="2000" b="1" dirty="0" err="1" smtClean="0"/>
              <a:t>deep</a:t>
            </a:r>
            <a:r>
              <a:rPr lang="fr-CA" sz="2000" b="1" dirty="0" smtClean="0"/>
              <a:t>  </a:t>
            </a:r>
            <a:endParaRPr lang="fr-CA" sz="2000" b="1" dirty="0"/>
          </a:p>
        </p:txBody>
      </p:sp>
      <p:grpSp>
        <p:nvGrpSpPr>
          <p:cNvPr id="9" name="Groupe 8"/>
          <p:cNvGrpSpPr/>
          <p:nvPr/>
        </p:nvGrpSpPr>
        <p:grpSpPr>
          <a:xfrm>
            <a:off x="517709" y="1127590"/>
            <a:ext cx="4276349" cy="4096299"/>
            <a:chOff x="517709" y="1127590"/>
            <a:chExt cx="4276349" cy="4096299"/>
          </a:xfrm>
        </p:grpSpPr>
        <p:pic>
          <p:nvPicPr>
            <p:cNvPr id="1026" name="Picture 2" descr="http://www.ropos.com/images/cssf/ropos/ropos_front.PNG"/>
            <p:cNvPicPr>
              <a:picLocks noChangeAspect="1" noChangeArrowheads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17709" y="1127590"/>
              <a:ext cx="4276349" cy="4062318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ZoneTexte 7"/>
            <p:cNvSpPr txBox="1"/>
            <p:nvPr/>
          </p:nvSpPr>
          <p:spPr>
            <a:xfrm>
              <a:off x="838200" y="4916112"/>
              <a:ext cx="1866793" cy="307777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sz="1400" dirty="0">
                  <a:solidFill>
                    <a:schemeClr val="bg1"/>
                  </a:solidFill>
                </a:rPr>
                <a:t>http://www.ropos.com</a:t>
              </a:r>
            </a:p>
          </p:txBody>
        </p:sp>
      </p:grpSp>
    </p:spTree>
    <p:extLst>
      <p:ext uri="{BB962C8B-B14F-4D97-AF65-F5344CB8AC3E}">
        <p14:creationId xmlns:p14="http://schemas.microsoft.com/office/powerpoint/2010/main" val="330834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51225"/>
            <a:ext cx="10515600" cy="904117"/>
          </a:xfrm>
        </p:spPr>
        <p:txBody>
          <a:bodyPr/>
          <a:lstStyle/>
          <a:p>
            <a:pPr algn="ctr"/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Why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are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going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there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?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l="25548" t="42101" r="50823" b="21830"/>
          <a:stretch/>
        </p:blipFill>
        <p:spPr>
          <a:xfrm>
            <a:off x="477670" y="3098042"/>
            <a:ext cx="4166483" cy="3575717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45200" y="2635506"/>
            <a:ext cx="6318913" cy="4072365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591970" y="1017212"/>
            <a:ext cx="10986443" cy="196977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2400" b="1" dirty="0" smtClean="0"/>
              <a:t>« To gain a </a:t>
            </a:r>
            <a:r>
              <a:rPr lang="fr-CA" sz="2400" b="1" dirty="0" err="1" smtClean="0"/>
              <a:t>better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understanding</a:t>
            </a:r>
            <a:r>
              <a:rPr lang="fr-CA" sz="2400" b="1" dirty="0" smtClean="0"/>
              <a:t> of </a:t>
            </a:r>
            <a:r>
              <a:rPr lang="fr-CA" sz="2400" b="1" dirty="0" err="1" smtClean="0"/>
              <a:t>this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extreme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yet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delicate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deep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sea</a:t>
            </a:r>
            <a:r>
              <a:rPr lang="fr-CA" sz="2400" b="1" dirty="0" smtClean="0"/>
              <a:t> </a:t>
            </a:r>
            <a:r>
              <a:rPr lang="fr-CA" sz="2400" b="1" dirty="0" err="1" smtClean="0"/>
              <a:t>ecosystem</a:t>
            </a:r>
            <a:r>
              <a:rPr lang="fr-CA" sz="2400" b="1" dirty="0" smtClean="0"/>
              <a:t> »</a:t>
            </a:r>
          </a:p>
          <a:p>
            <a:pPr algn="ctr"/>
            <a:endParaRPr lang="fr-CA" sz="2000" b="1" dirty="0" smtClean="0"/>
          </a:p>
          <a:p>
            <a:pPr marL="3028950" lvl="6" indent="-285750">
              <a:buFont typeface="Courier New" panose="02070309020205020404" pitchFamily="49" charset="0"/>
              <a:buChar char="o"/>
            </a:pPr>
            <a:r>
              <a:rPr lang="fr-CA" sz="2000" b="1" dirty="0" smtClean="0"/>
              <a:t>High </a:t>
            </a:r>
            <a:r>
              <a:rPr lang="fr-CA" sz="2000" b="1" dirty="0" err="1" smtClean="0"/>
              <a:t>resolution</a:t>
            </a:r>
            <a:r>
              <a:rPr lang="fr-CA" sz="2000" b="1" dirty="0" smtClean="0"/>
              <a:t> 2D and 3D photo </a:t>
            </a:r>
            <a:r>
              <a:rPr lang="fr-CA" sz="2000" b="1" dirty="0" err="1" smtClean="0"/>
              <a:t>mosaicing</a:t>
            </a:r>
            <a:endParaRPr lang="fr-CA" sz="2000" b="1" dirty="0" smtClean="0"/>
          </a:p>
          <a:p>
            <a:pPr marL="3028950" lvl="6" indent="-285750">
              <a:buFont typeface="Courier New" panose="02070309020205020404" pitchFamily="49" charset="0"/>
              <a:buChar char="o"/>
            </a:pPr>
            <a:r>
              <a:rPr lang="fr-CA" sz="2000" b="1" dirty="0" err="1" smtClean="0"/>
              <a:t>Seafloor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mapping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surveys</a:t>
            </a:r>
            <a:endParaRPr lang="fr-CA" sz="2000" b="1" dirty="0" smtClean="0"/>
          </a:p>
          <a:p>
            <a:pPr marL="3028950" lvl="6" indent="-285750">
              <a:buFont typeface="Courier New" panose="02070309020205020404" pitchFamily="49" charset="0"/>
              <a:buChar char="o"/>
            </a:pPr>
            <a:r>
              <a:rPr lang="fr-CA" sz="2000" b="1" dirty="0" smtClean="0"/>
              <a:t>To </a:t>
            </a:r>
            <a:r>
              <a:rPr lang="fr-CA" sz="2000" b="1" dirty="0" err="1" smtClean="0"/>
              <a:t>study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deep</a:t>
            </a:r>
            <a:r>
              <a:rPr lang="fr-CA" sz="2000" b="1" dirty="0" err="1"/>
              <a:t>-</a:t>
            </a:r>
            <a:r>
              <a:rPr lang="fr-CA" sz="2000" b="1" dirty="0" err="1" smtClean="0"/>
              <a:t>sea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species</a:t>
            </a:r>
            <a:r>
              <a:rPr lang="fr-CA" sz="2000" b="1" dirty="0" smtClean="0"/>
              <a:t> </a:t>
            </a:r>
          </a:p>
          <a:p>
            <a:pPr marL="742950" lvl="1" indent="-285750">
              <a:buFont typeface="Courier New" panose="02070309020205020404" pitchFamily="49" charset="0"/>
              <a:buChar char="o"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9375537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Image 5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0948" y="2955868"/>
            <a:ext cx="5931052" cy="3902132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10277"/>
            <a:ext cx="10515600" cy="132556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accent5"/>
                </a:solidFill>
                <a:latin typeface="+mn-lt"/>
              </a:rPr>
              <a:t>You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never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know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what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you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could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find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!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660778" y="1334302"/>
            <a:ext cx="10515600" cy="1531953"/>
          </a:xfrm>
        </p:spPr>
        <p:txBody>
          <a:bodyPr>
            <a:normAutofit fontScale="85000" lnSpcReduction="20000"/>
          </a:bodyPr>
          <a:lstStyle/>
          <a:p>
            <a:pPr marL="0" indent="0" algn="ctr">
              <a:buNone/>
            </a:pPr>
            <a:r>
              <a:rPr lang="fr-CA" i="1" dirty="0" smtClean="0"/>
              <a:t>On </a:t>
            </a:r>
            <a:r>
              <a:rPr lang="fr-CA" i="1" dirty="0" err="1" smtClean="0"/>
              <a:t>previous</a:t>
            </a:r>
            <a:r>
              <a:rPr lang="fr-CA" i="1" dirty="0" smtClean="0"/>
              <a:t> RV </a:t>
            </a:r>
            <a:r>
              <a:rPr lang="fr-CA" i="1" dirty="0" err="1" smtClean="0"/>
              <a:t>Falkor’s</a:t>
            </a:r>
            <a:r>
              <a:rPr lang="fr-CA" i="1" dirty="0" smtClean="0"/>
              <a:t> </a:t>
            </a:r>
            <a:r>
              <a:rPr lang="fr-CA" i="1" dirty="0" err="1" smtClean="0"/>
              <a:t>cruises</a:t>
            </a:r>
            <a:r>
              <a:rPr lang="fr-CA" i="1" dirty="0" smtClean="0"/>
              <a:t>, </a:t>
            </a:r>
            <a:r>
              <a:rPr lang="fr-CA" i="1" dirty="0" err="1" smtClean="0"/>
              <a:t>scientists</a:t>
            </a:r>
            <a:r>
              <a:rPr lang="fr-CA" i="1" dirty="0" smtClean="0"/>
              <a:t> have </a:t>
            </a:r>
            <a:r>
              <a:rPr lang="fr-CA" i="1" dirty="0" err="1" smtClean="0"/>
              <a:t>discovered</a:t>
            </a:r>
            <a:r>
              <a:rPr lang="fr-CA" i="1" dirty="0" smtClean="0"/>
              <a:t> new </a:t>
            </a:r>
            <a:r>
              <a:rPr lang="fr-CA" i="1" dirty="0" err="1" smtClean="0"/>
              <a:t>species</a:t>
            </a:r>
            <a:r>
              <a:rPr lang="fr-CA" i="1" dirty="0" smtClean="0"/>
              <a:t>. </a:t>
            </a:r>
          </a:p>
          <a:p>
            <a:pPr marL="0" indent="0" algn="ctr">
              <a:buNone/>
            </a:pPr>
            <a:r>
              <a:rPr lang="fr-CA" sz="2400" dirty="0" smtClean="0"/>
              <a:t>There </a:t>
            </a:r>
            <a:r>
              <a:rPr lang="fr-CA" sz="2400" dirty="0" err="1" smtClean="0"/>
              <a:t>is</a:t>
            </a:r>
            <a:r>
              <a:rPr lang="fr-CA" sz="2400" dirty="0" smtClean="0"/>
              <a:t> </a:t>
            </a:r>
            <a:r>
              <a:rPr lang="fr-CA" sz="2400" dirty="0" err="1" smtClean="0"/>
              <a:t>still</a:t>
            </a:r>
            <a:r>
              <a:rPr lang="fr-CA" sz="2400" dirty="0" smtClean="0"/>
              <a:t> a lot to </a:t>
            </a:r>
            <a:r>
              <a:rPr lang="fr-CA" sz="2400" dirty="0" err="1" smtClean="0"/>
              <a:t>learn</a:t>
            </a:r>
            <a:r>
              <a:rPr lang="fr-CA" sz="2400" dirty="0" smtClean="0"/>
              <a:t> about the </a:t>
            </a:r>
            <a:r>
              <a:rPr lang="fr-CA" sz="2400" dirty="0" err="1" smtClean="0"/>
              <a:t>deep-sea</a:t>
            </a:r>
            <a:r>
              <a:rPr lang="fr-CA" sz="2400" dirty="0" smtClean="0"/>
              <a:t> </a:t>
            </a:r>
            <a:r>
              <a:rPr lang="fr-CA" sz="2400" dirty="0" err="1" smtClean="0"/>
              <a:t>environment</a:t>
            </a:r>
            <a:r>
              <a:rPr lang="fr-CA" sz="2400" dirty="0" smtClean="0"/>
              <a:t> and hydrothermal vent </a:t>
            </a:r>
            <a:r>
              <a:rPr lang="fr-CA" sz="2400" dirty="0" err="1" smtClean="0"/>
              <a:t>ecosystems</a:t>
            </a:r>
            <a:r>
              <a:rPr lang="fr-CA" sz="2400" dirty="0" smtClean="0"/>
              <a:t>. </a:t>
            </a:r>
          </a:p>
          <a:p>
            <a:pPr marL="0" indent="0" algn="ctr">
              <a:buNone/>
            </a:pPr>
            <a:endParaRPr lang="fr-CA" sz="2400" dirty="0" smtClean="0"/>
          </a:p>
          <a:p>
            <a:pPr marL="0" indent="0" algn="ctr">
              <a:buNone/>
            </a:pPr>
            <a:r>
              <a:rPr lang="fr-CA" sz="3000" b="1" dirty="0" smtClean="0">
                <a:solidFill>
                  <a:schemeClr val="accent6"/>
                </a:solidFill>
              </a:rPr>
              <a:t>You </a:t>
            </a:r>
            <a:r>
              <a:rPr lang="fr-CA" sz="3000" b="1" dirty="0" err="1" smtClean="0">
                <a:solidFill>
                  <a:schemeClr val="accent6"/>
                </a:solidFill>
              </a:rPr>
              <a:t>could</a:t>
            </a:r>
            <a:r>
              <a:rPr lang="fr-CA" sz="3000" b="1" dirty="0" smtClean="0">
                <a:solidFill>
                  <a:schemeClr val="accent6"/>
                </a:solidFill>
              </a:rPr>
              <a:t> </a:t>
            </a:r>
            <a:r>
              <a:rPr lang="fr-CA" sz="3000" b="1" dirty="0" err="1" smtClean="0">
                <a:solidFill>
                  <a:schemeClr val="accent6"/>
                </a:solidFill>
              </a:rPr>
              <a:t>witness</a:t>
            </a:r>
            <a:r>
              <a:rPr lang="fr-CA" sz="3000" b="1" dirty="0" smtClean="0">
                <a:solidFill>
                  <a:schemeClr val="accent6"/>
                </a:solidFill>
              </a:rPr>
              <a:t> an </a:t>
            </a:r>
            <a:r>
              <a:rPr lang="fr-CA" sz="3000" b="1" dirty="0" err="1" smtClean="0">
                <a:solidFill>
                  <a:schemeClr val="accent6"/>
                </a:solidFill>
              </a:rPr>
              <a:t>incredible</a:t>
            </a:r>
            <a:r>
              <a:rPr lang="fr-CA" sz="3000" b="1" dirty="0" smtClean="0">
                <a:solidFill>
                  <a:schemeClr val="accent6"/>
                </a:solidFill>
              </a:rPr>
              <a:t> </a:t>
            </a:r>
            <a:r>
              <a:rPr lang="fr-CA" sz="3000" b="1" dirty="0" err="1" smtClean="0">
                <a:solidFill>
                  <a:schemeClr val="accent6"/>
                </a:solidFill>
              </a:rPr>
              <a:t>discovery</a:t>
            </a:r>
            <a:r>
              <a:rPr lang="fr-CA" sz="3000" b="1" dirty="0" smtClean="0">
                <a:solidFill>
                  <a:schemeClr val="accent6"/>
                </a:solidFill>
              </a:rPr>
              <a:t>!</a:t>
            </a:r>
          </a:p>
          <a:p>
            <a:pPr marL="0" indent="0">
              <a:buNone/>
            </a:pPr>
            <a:endParaRPr lang="fr-CA" dirty="0" smtClean="0"/>
          </a:p>
          <a:p>
            <a:pPr marL="0" indent="0">
              <a:buNone/>
            </a:pPr>
            <a:endParaRPr lang="fr-CA" dirty="0"/>
          </a:p>
        </p:txBody>
      </p:sp>
      <p:sp>
        <p:nvSpPr>
          <p:cNvPr id="4" name="ZoneTexte 3"/>
          <p:cNvSpPr txBox="1"/>
          <p:nvPr/>
        </p:nvSpPr>
        <p:spPr>
          <a:xfrm rot="20590614">
            <a:off x="826790" y="3973007"/>
            <a:ext cx="5233171" cy="1107996"/>
          </a:xfrm>
          <a:prstGeom prst="rect">
            <a:avLst/>
          </a:prstGeom>
          <a:noFill/>
          <a:ln w="539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CA" sz="2200" b="1" dirty="0" err="1" smtClean="0"/>
              <a:t>Better</a:t>
            </a:r>
            <a:r>
              <a:rPr lang="fr-CA" sz="2200" b="1" dirty="0" smtClean="0"/>
              <a:t> </a:t>
            </a:r>
            <a:r>
              <a:rPr lang="fr-CA" sz="2200" b="1" dirty="0" err="1"/>
              <a:t>understanding</a:t>
            </a:r>
            <a:r>
              <a:rPr lang="fr-CA" sz="2200" b="1" dirty="0"/>
              <a:t> of </a:t>
            </a:r>
            <a:r>
              <a:rPr lang="fr-CA" sz="2200" b="1" dirty="0" err="1"/>
              <a:t>this</a:t>
            </a:r>
            <a:r>
              <a:rPr lang="fr-CA" sz="2200" b="1" dirty="0"/>
              <a:t> </a:t>
            </a:r>
            <a:r>
              <a:rPr lang="fr-CA" sz="2200" b="1" dirty="0" err="1"/>
              <a:t>environment</a:t>
            </a:r>
            <a:r>
              <a:rPr lang="fr-CA" sz="2200" b="1" dirty="0"/>
              <a:t> </a:t>
            </a:r>
          </a:p>
          <a:p>
            <a:r>
              <a:rPr lang="fr-CA" sz="2200" b="1" dirty="0" err="1"/>
              <a:t>is</a:t>
            </a:r>
            <a:r>
              <a:rPr lang="fr-CA" sz="2200" b="1" dirty="0"/>
              <a:t> </a:t>
            </a:r>
            <a:r>
              <a:rPr lang="fr-CA" sz="2200" b="1" dirty="0" smtClean="0"/>
              <a:t>essential in the face of </a:t>
            </a:r>
            <a:r>
              <a:rPr lang="fr-CA" sz="2200" b="1" dirty="0" err="1" smtClean="0"/>
              <a:t>developing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ocean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threats</a:t>
            </a:r>
            <a:r>
              <a:rPr lang="fr-CA" sz="2200" b="1" dirty="0" smtClean="0"/>
              <a:t>, </a:t>
            </a:r>
            <a:r>
              <a:rPr lang="fr-CA" sz="2200" b="1" dirty="0" err="1" smtClean="0"/>
              <a:t>like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deep-sea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mining</a:t>
            </a:r>
            <a:r>
              <a:rPr lang="fr-CA" sz="2200" b="1" dirty="0" smtClean="0"/>
              <a:t>.</a:t>
            </a:r>
            <a:endParaRPr lang="fr-CA" sz="2200" b="1" dirty="0"/>
          </a:p>
        </p:txBody>
      </p:sp>
      <p:sp>
        <p:nvSpPr>
          <p:cNvPr id="5" name="ZoneTexte 4"/>
          <p:cNvSpPr txBox="1"/>
          <p:nvPr/>
        </p:nvSpPr>
        <p:spPr>
          <a:xfrm>
            <a:off x="2266880" y="5674881"/>
            <a:ext cx="3841436" cy="92333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fr-CA" dirty="0"/>
          </a:p>
          <a:p>
            <a:pPr algn="ctr"/>
            <a:r>
              <a:rPr lang="fr-CA" b="1" dirty="0" err="1" smtClean="0"/>
              <a:t>Don’t</a:t>
            </a:r>
            <a:r>
              <a:rPr lang="fr-CA" b="1" dirty="0" smtClean="0"/>
              <a:t> </a:t>
            </a:r>
            <a:r>
              <a:rPr lang="fr-CA" b="1" dirty="0" err="1" smtClean="0"/>
              <a:t>forget</a:t>
            </a:r>
            <a:r>
              <a:rPr lang="fr-CA" b="1" dirty="0" smtClean="0"/>
              <a:t> to </a:t>
            </a:r>
            <a:r>
              <a:rPr lang="fr-CA" b="1" dirty="0" err="1" smtClean="0"/>
              <a:t>visit</a:t>
            </a:r>
            <a:r>
              <a:rPr lang="fr-CA" b="1" dirty="0" smtClean="0"/>
              <a:t> </a:t>
            </a:r>
            <a:r>
              <a:rPr lang="fr-CA" b="1" dirty="0"/>
              <a:t>the </a:t>
            </a:r>
            <a:r>
              <a:rPr lang="fr-CA" b="1" dirty="0" err="1" smtClean="0"/>
              <a:t>Falkor</a:t>
            </a:r>
            <a:r>
              <a:rPr lang="fr-CA" b="1" dirty="0" smtClean="0"/>
              <a:t> in 360</a:t>
            </a:r>
            <a:r>
              <a:rPr lang="fr-CA" b="1" normalizeH="1" baseline="30000" dirty="0" smtClean="0"/>
              <a:t>o</a:t>
            </a:r>
            <a:r>
              <a:rPr lang="fr-CA" b="1" dirty="0" smtClean="0"/>
              <a:t>!</a:t>
            </a:r>
            <a:endParaRPr lang="fr-CA" b="1" dirty="0"/>
          </a:p>
          <a:p>
            <a:pPr algn="ctr"/>
            <a:r>
              <a:rPr lang="en-CA" b="1" u="sng" dirty="0">
                <a:hlinkClick r:id="rId3"/>
              </a:rPr>
              <a:t>http://schmidtocean.org/falkor-3/</a:t>
            </a: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37969337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4" descr="Kelp forest-scott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15744"/>
          <a:stretch/>
        </p:blipFill>
        <p:spPr>
          <a:xfrm>
            <a:off x="0" y="-14111"/>
            <a:ext cx="12234335" cy="6872111"/>
          </a:xfrm>
          <a:prstGeom prst="rect">
            <a:avLst/>
          </a:prstGeo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2561158" y="259290"/>
            <a:ext cx="8242300" cy="1325563"/>
          </a:xfrm>
        </p:spPr>
        <p:txBody>
          <a:bodyPr/>
          <a:lstStyle/>
          <a:p>
            <a:pPr algn="ctr"/>
            <a:r>
              <a:rPr lang="en-US" dirty="0" smtClean="0">
                <a:solidFill>
                  <a:srgbClr val="FFFFFF"/>
                </a:solidFill>
              </a:rPr>
              <a:t>What’s Next? More Live Dives… </a:t>
            </a:r>
            <a:endParaRPr lang="en-US" dirty="0">
              <a:solidFill>
                <a:srgbClr val="FFFFFF"/>
              </a:solidFill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73667" y="2264839"/>
            <a:ext cx="9207499" cy="2582333"/>
          </a:xfrm>
          <a:solidFill>
            <a:schemeClr val="bg1">
              <a:lumMod val="85000"/>
              <a:alpha val="22000"/>
            </a:schemeClr>
          </a:solidFill>
        </p:spPr>
        <p:txBody>
          <a:bodyPr/>
          <a:lstStyle/>
          <a:p>
            <a:r>
              <a:rPr lang="en-US" dirty="0" smtClean="0">
                <a:solidFill>
                  <a:srgbClr val="FFFFFF"/>
                </a:solidFill>
              </a:rPr>
              <a:t>Visit </a:t>
            </a:r>
            <a:r>
              <a:rPr lang="en-US" dirty="0" smtClean="0">
                <a:solidFill>
                  <a:srgbClr val="FFFFFF"/>
                </a:solidFill>
                <a:hlinkClick r:id="rId3"/>
              </a:rPr>
              <a:t>FishEyeProject.Org</a:t>
            </a:r>
            <a:r>
              <a:rPr lang="en-US" dirty="0" smtClean="0">
                <a:solidFill>
                  <a:srgbClr val="FFFFFF"/>
                </a:solidFill>
              </a:rPr>
              <a:t> and follow us social media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‘The </a:t>
            </a:r>
            <a:r>
              <a:rPr lang="en-US" dirty="0">
                <a:solidFill>
                  <a:srgbClr val="FFFFFF"/>
                </a:solidFill>
              </a:rPr>
              <a:t>Emerald </a:t>
            </a:r>
            <a:r>
              <a:rPr lang="en-US" dirty="0" smtClean="0">
                <a:solidFill>
                  <a:srgbClr val="FFFFFF"/>
                </a:solidFill>
              </a:rPr>
              <a:t>Forest’ Live Dive, June 8, World Oceans Day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Wild Salmon Run Live Dive in September and more!   </a:t>
            </a:r>
          </a:p>
          <a:p>
            <a:r>
              <a:rPr lang="en-US" dirty="0" smtClean="0">
                <a:solidFill>
                  <a:srgbClr val="FFFFFF"/>
                </a:solidFill>
              </a:rPr>
              <a:t>Subscribe to our </a:t>
            </a:r>
            <a:r>
              <a:rPr lang="en-US" dirty="0" smtClean="0">
                <a:solidFill>
                  <a:srgbClr val="FFFFFF"/>
                </a:solidFill>
                <a:hlinkClick r:id="rId4"/>
              </a:rPr>
              <a:t>YouTube Channel</a:t>
            </a:r>
            <a:r>
              <a:rPr lang="en-US" dirty="0" smtClean="0">
                <a:solidFill>
                  <a:srgbClr val="FFFFFF"/>
                </a:solidFill>
              </a:rPr>
              <a:t> to access our upcoming Live Dives</a:t>
            </a:r>
          </a:p>
        </p:txBody>
      </p:sp>
      <p:pic>
        <p:nvPicPr>
          <p:cNvPr id="4" name="Picture 3" descr="FISHEYE_LOGO_K1 (1).png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" y="1"/>
            <a:ext cx="1815814" cy="1524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764519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34939"/>
            <a:ext cx="10515600" cy="132556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accent2"/>
                </a:solidFill>
                <a:latin typeface="+mn-lt"/>
              </a:rPr>
              <a:t>April 29th: a </a:t>
            </a:r>
            <a:r>
              <a:rPr lang="fr-CA" b="1" dirty="0" err="1" smtClean="0">
                <a:solidFill>
                  <a:schemeClr val="accent2"/>
                </a:solidFill>
                <a:latin typeface="+mn-lt"/>
              </a:rPr>
              <a:t>deep</a:t>
            </a:r>
            <a:r>
              <a:rPr lang="fr-CA" b="1" dirty="0" smtClean="0">
                <a:solidFill>
                  <a:schemeClr val="accent2"/>
                </a:solidFill>
                <a:latin typeface="+mn-lt"/>
              </a:rPr>
              <a:t> dive </a:t>
            </a:r>
            <a:r>
              <a:rPr lang="fr-CA" b="1" dirty="0" err="1" smtClean="0">
                <a:solidFill>
                  <a:schemeClr val="accent2"/>
                </a:solidFill>
                <a:latin typeface="+mn-lt"/>
              </a:rPr>
              <a:t>awaits</a:t>
            </a:r>
            <a:r>
              <a:rPr lang="fr-CA" b="1" dirty="0" smtClean="0">
                <a:solidFill>
                  <a:schemeClr val="accent2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2"/>
                </a:solidFill>
                <a:latin typeface="+mn-lt"/>
              </a:rPr>
              <a:t>you</a:t>
            </a:r>
            <a:r>
              <a:rPr lang="fr-CA" b="1" dirty="0" smtClean="0">
                <a:solidFill>
                  <a:schemeClr val="accent2"/>
                </a:solidFill>
                <a:latin typeface="+mn-lt"/>
              </a:rPr>
              <a:t>! </a:t>
            </a:r>
            <a:endParaRPr lang="fr-CA" b="1" dirty="0">
              <a:solidFill>
                <a:schemeClr val="accent2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538158" y="1211257"/>
            <a:ext cx="10515600" cy="1054271"/>
          </a:xfrm>
        </p:spPr>
        <p:txBody>
          <a:bodyPr/>
          <a:lstStyle/>
          <a:p>
            <a:pPr marL="0" indent="0">
              <a:buNone/>
            </a:pPr>
            <a:r>
              <a:rPr lang="en-US" dirty="0" smtClean="0"/>
              <a:t>Aboard the </a:t>
            </a:r>
            <a:r>
              <a:rPr lang="en-US" b="1" dirty="0" smtClean="0">
                <a:solidFill>
                  <a:schemeClr val="accent5"/>
                </a:solidFill>
              </a:rPr>
              <a:t>Schmidt </a:t>
            </a:r>
            <a:r>
              <a:rPr lang="en-US" b="1" dirty="0">
                <a:solidFill>
                  <a:schemeClr val="accent5"/>
                </a:solidFill>
              </a:rPr>
              <a:t>Ocean Institute’s research vessel </a:t>
            </a:r>
            <a:r>
              <a:rPr lang="en-US" b="1" dirty="0" err="1" smtClean="0">
                <a:solidFill>
                  <a:schemeClr val="accent5"/>
                </a:solidFill>
              </a:rPr>
              <a:t>Falkor</a:t>
            </a:r>
            <a:r>
              <a:rPr lang="en-US" dirty="0" smtClean="0"/>
              <a:t>, </a:t>
            </a:r>
          </a:p>
          <a:p>
            <a:pPr marL="0" indent="0">
              <a:buNone/>
            </a:pPr>
            <a:r>
              <a:rPr lang="en-US" dirty="0" smtClean="0"/>
              <a:t>the interdisciplinary team is already in action… 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99296" y="2547559"/>
            <a:ext cx="7592704" cy="4310441"/>
          </a:xfrm>
          <a:prstGeom prst="rect">
            <a:avLst/>
          </a:prstGeom>
        </p:spPr>
      </p:pic>
      <p:sp>
        <p:nvSpPr>
          <p:cNvPr id="6" name="ZoneTexte 5"/>
          <p:cNvSpPr txBox="1"/>
          <p:nvPr/>
        </p:nvSpPr>
        <p:spPr>
          <a:xfrm>
            <a:off x="190503" y="2838734"/>
            <a:ext cx="4599296" cy="31700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fr-CA" sz="2000" dirty="0" smtClean="0"/>
              <a:t>The </a:t>
            </a:r>
            <a:r>
              <a:rPr lang="fr-CA" sz="2000" dirty="0" err="1" smtClean="0"/>
              <a:t>cruise</a:t>
            </a:r>
            <a:r>
              <a:rPr lang="fr-CA" sz="2000" dirty="0" smtClean="0"/>
              <a:t> </a:t>
            </a:r>
            <a:r>
              <a:rPr lang="fr-CA" sz="2000" dirty="0" err="1" smtClean="0"/>
              <a:t>is</a:t>
            </a:r>
            <a:r>
              <a:rPr lang="fr-CA" sz="2000" dirty="0" smtClean="0"/>
              <a:t> </a:t>
            </a:r>
            <a:r>
              <a:rPr lang="fr-CA" sz="2000" dirty="0" err="1" smtClean="0"/>
              <a:t>led</a:t>
            </a:r>
            <a:r>
              <a:rPr lang="fr-CA" sz="2000" dirty="0" smtClean="0"/>
              <a:t> by: </a:t>
            </a:r>
          </a:p>
          <a:p>
            <a:endParaRPr lang="fr-CA" sz="2000" dirty="0" smtClean="0"/>
          </a:p>
          <a:p>
            <a:r>
              <a:rPr lang="fr-CA" sz="2000" dirty="0" smtClean="0"/>
              <a:t>Dr. Charles Fisher, </a:t>
            </a:r>
            <a:r>
              <a:rPr lang="fr-CA" sz="2000" dirty="0" err="1" smtClean="0"/>
              <a:t>Pennsylvania</a:t>
            </a:r>
            <a:r>
              <a:rPr lang="fr-CA" sz="2000" dirty="0" smtClean="0"/>
              <a:t> State </a:t>
            </a:r>
            <a:r>
              <a:rPr lang="fr-CA" sz="2000" dirty="0" err="1" smtClean="0"/>
              <a:t>University</a:t>
            </a:r>
            <a:r>
              <a:rPr lang="fr-CA" sz="2000" dirty="0" smtClean="0"/>
              <a:t> </a:t>
            </a:r>
          </a:p>
          <a:p>
            <a:r>
              <a:rPr lang="fr-CA" sz="2000" dirty="0" smtClean="0"/>
              <a:t>and </a:t>
            </a:r>
          </a:p>
          <a:p>
            <a:r>
              <a:rPr lang="fr-CA" sz="2000" dirty="0" smtClean="0"/>
              <a:t>Dr. Peter </a:t>
            </a:r>
            <a:r>
              <a:rPr lang="fr-CA" sz="2000" dirty="0" err="1" smtClean="0"/>
              <a:t>Girguis</a:t>
            </a:r>
            <a:r>
              <a:rPr lang="fr-CA" sz="2000" dirty="0" smtClean="0"/>
              <a:t>, Harvard </a:t>
            </a:r>
            <a:r>
              <a:rPr lang="fr-CA" sz="2000" dirty="0" err="1" smtClean="0"/>
              <a:t>University</a:t>
            </a:r>
            <a:r>
              <a:rPr lang="fr-CA" sz="2000" dirty="0" smtClean="0"/>
              <a:t> </a:t>
            </a:r>
          </a:p>
          <a:p>
            <a:endParaRPr lang="fr-CA" sz="2000" dirty="0"/>
          </a:p>
          <a:p>
            <a:r>
              <a:rPr lang="fr-CA" sz="2000" dirty="0" smtClean="0"/>
              <a:t>and </a:t>
            </a:r>
            <a:r>
              <a:rPr lang="fr-CA" sz="2000" dirty="0" err="1" smtClean="0"/>
              <a:t>aims</a:t>
            </a:r>
            <a:r>
              <a:rPr lang="fr-CA" sz="2000" dirty="0" smtClean="0"/>
              <a:t> to explore the </a:t>
            </a:r>
            <a:r>
              <a:rPr lang="fr-CA" sz="2000" dirty="0" err="1" smtClean="0"/>
              <a:t>mysterious</a:t>
            </a:r>
            <a:r>
              <a:rPr lang="fr-CA" sz="2000" dirty="0" smtClean="0"/>
              <a:t> </a:t>
            </a:r>
            <a:r>
              <a:rPr lang="fr-CA" sz="2000" dirty="0" err="1" smtClean="0"/>
              <a:t>seafloor</a:t>
            </a:r>
            <a:r>
              <a:rPr lang="fr-CA" sz="2000" dirty="0" smtClean="0"/>
              <a:t> of hydrothermal vent </a:t>
            </a:r>
            <a:r>
              <a:rPr lang="fr-CA" sz="2000" dirty="0" err="1" smtClean="0"/>
              <a:t>fields</a:t>
            </a:r>
            <a:r>
              <a:rPr lang="fr-CA" sz="2000" dirty="0" smtClean="0"/>
              <a:t>. </a:t>
            </a:r>
          </a:p>
          <a:p>
            <a:endParaRPr lang="fr-CA" sz="2000" dirty="0"/>
          </a:p>
        </p:txBody>
      </p:sp>
    </p:spTree>
    <p:extLst>
      <p:ext uri="{BB962C8B-B14F-4D97-AF65-F5344CB8AC3E}">
        <p14:creationId xmlns:p14="http://schemas.microsoft.com/office/powerpoint/2010/main" val="31733991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65077"/>
            <a:ext cx="10515600" cy="1325563"/>
          </a:xfrm>
        </p:spPr>
        <p:txBody>
          <a:bodyPr/>
          <a:lstStyle/>
          <a:p>
            <a:pPr algn="ctr"/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Prepare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your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DEEP SEA LOG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838200" y="1214438"/>
            <a:ext cx="10515600" cy="5129212"/>
          </a:xfrm>
          <a:ln w="38100">
            <a:solidFill>
              <a:schemeClr val="accent1"/>
            </a:solidFill>
          </a:ln>
        </p:spPr>
        <p:txBody>
          <a:bodyPr>
            <a:normAutofit fontScale="62500" lnSpcReduction="20000"/>
          </a:bodyPr>
          <a:lstStyle/>
          <a:p>
            <a:pPr marL="0" indent="0">
              <a:buNone/>
            </a:pPr>
            <a:endParaRPr lang="fr-CA" b="1" dirty="0" smtClean="0">
              <a:solidFill>
                <a:schemeClr val="accent6"/>
              </a:solidFill>
            </a:endParaRPr>
          </a:p>
          <a:p>
            <a:pPr marL="0" indent="0">
              <a:buNone/>
            </a:pPr>
            <a:r>
              <a:rPr lang="fr-CA" sz="3800" b="1" dirty="0" err="1" smtClean="0">
                <a:solidFill>
                  <a:schemeClr val="accent6"/>
                </a:solidFill>
              </a:rPr>
              <a:t>Before</a:t>
            </a:r>
            <a:endParaRPr lang="fr-CA" sz="3800" b="1" dirty="0" smtClean="0">
              <a:solidFill>
                <a:schemeClr val="accent6"/>
              </a:solidFill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I know </a:t>
            </a:r>
            <a:r>
              <a:rPr lang="en-CA" sz="3200" dirty="0"/>
              <a:t>that: </a:t>
            </a:r>
            <a:endParaRPr lang="fr-CA" sz="32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I </a:t>
            </a:r>
            <a:r>
              <a:rPr lang="en-CA" sz="3200" dirty="0"/>
              <a:t>wonder if: </a:t>
            </a:r>
            <a:endParaRPr lang="fr-CA" sz="32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I </a:t>
            </a:r>
            <a:r>
              <a:rPr lang="en-CA" sz="3200" dirty="0"/>
              <a:t>hope that: </a:t>
            </a:r>
            <a:endParaRPr lang="en-CA" sz="3200" dirty="0" smtClean="0"/>
          </a:p>
          <a:p>
            <a:pPr marL="0" indent="0">
              <a:buNone/>
            </a:pPr>
            <a:endParaRPr lang="fr-CA" sz="3200" dirty="0"/>
          </a:p>
          <a:p>
            <a:pPr marL="0" indent="0">
              <a:buNone/>
            </a:pPr>
            <a:r>
              <a:rPr lang="fr-CA" sz="3800" b="1" dirty="0" err="1" smtClean="0">
                <a:solidFill>
                  <a:schemeClr val="accent6"/>
                </a:solidFill>
              </a:rPr>
              <a:t>After</a:t>
            </a:r>
            <a:endParaRPr lang="fr-CA" sz="3800" b="1" dirty="0" smtClean="0">
              <a:solidFill>
                <a:schemeClr val="accent6"/>
              </a:solidFill>
            </a:endParaRPr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I </a:t>
            </a:r>
            <a:r>
              <a:rPr lang="en-CA" sz="3200" dirty="0"/>
              <a:t>learned:</a:t>
            </a:r>
            <a:endParaRPr lang="fr-CA" sz="32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My </a:t>
            </a:r>
            <a:r>
              <a:rPr lang="en-CA" sz="3200" dirty="0"/>
              <a:t>favorite part was:</a:t>
            </a:r>
            <a:endParaRPr lang="fr-CA" sz="3200" dirty="0"/>
          </a:p>
          <a:p>
            <a:pPr>
              <a:lnSpc>
                <a:spcPct val="170000"/>
              </a:lnSpc>
              <a:buFont typeface="Wingdings" panose="05000000000000000000" pitchFamily="2" charset="2"/>
              <a:buChar char="q"/>
            </a:pPr>
            <a:r>
              <a:rPr lang="en-CA" sz="3200" dirty="0" smtClean="0"/>
              <a:t>I </a:t>
            </a:r>
            <a:r>
              <a:rPr lang="en-CA" sz="3200" dirty="0"/>
              <a:t>want to know more about: </a:t>
            </a:r>
            <a:endParaRPr lang="fr-CA" sz="3200" dirty="0"/>
          </a:p>
          <a:p>
            <a:pPr marL="0" indent="0">
              <a:lnSpc>
                <a:spcPct val="170000"/>
              </a:lnSpc>
              <a:buNone/>
            </a:pPr>
            <a:endParaRPr lang="fr-CA" dirty="0"/>
          </a:p>
        </p:txBody>
      </p:sp>
    </p:spTree>
    <p:extLst>
      <p:ext uri="{BB962C8B-B14F-4D97-AF65-F5344CB8AC3E}">
        <p14:creationId xmlns:p14="http://schemas.microsoft.com/office/powerpoint/2010/main" val="1973652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7019"/>
            <a:ext cx="10515600" cy="1325563"/>
          </a:xfrm>
        </p:spPr>
        <p:txBody>
          <a:bodyPr/>
          <a:lstStyle/>
          <a:p>
            <a:pPr algn="ctr"/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Where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exactly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will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dive? 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Espace réservé du contenu 3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83439" y="1188010"/>
            <a:ext cx="4792351" cy="5444259"/>
          </a:xfrm>
        </p:spPr>
      </p:pic>
      <p:sp>
        <p:nvSpPr>
          <p:cNvPr id="5" name="ZoneTexte 4"/>
          <p:cNvSpPr txBox="1"/>
          <p:nvPr/>
        </p:nvSpPr>
        <p:spPr>
          <a:xfrm>
            <a:off x="7524312" y="6526825"/>
            <a:ext cx="4667688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fr-CA" sz="1600" dirty="0" err="1" smtClean="0"/>
              <a:t>Credit</a:t>
            </a:r>
            <a:r>
              <a:rPr lang="fr-CA" sz="1600" dirty="0" smtClean="0"/>
              <a:t> Dr Vicki </a:t>
            </a:r>
            <a:r>
              <a:rPr lang="fr-CA" sz="1600" dirty="0" err="1" smtClean="0"/>
              <a:t>Ferrini</a:t>
            </a:r>
            <a:r>
              <a:rPr lang="fr-CA" sz="1600" dirty="0" smtClean="0"/>
              <a:t> and </a:t>
            </a:r>
            <a:r>
              <a:rPr lang="fr-CA" sz="1600" dirty="0" err="1" smtClean="0"/>
              <a:t>GeoMapApp</a:t>
            </a:r>
            <a:endParaRPr lang="fr-CA" sz="1600" dirty="0"/>
          </a:p>
        </p:txBody>
      </p:sp>
      <p:pic>
        <p:nvPicPr>
          <p:cNvPr id="6" name="Image 5"/>
          <p:cNvPicPr>
            <a:picLocks noChangeAspect="1"/>
          </p:cNvPicPr>
          <p:nvPr/>
        </p:nvPicPr>
        <p:blipFill rotWithShape="1">
          <a:blip r:embed="rId3"/>
          <a:srcRect l="37298" t="9571" r="14166" b="6445"/>
          <a:stretch/>
        </p:blipFill>
        <p:spPr>
          <a:xfrm>
            <a:off x="0" y="1175344"/>
            <a:ext cx="5841242" cy="5682656"/>
          </a:xfrm>
          <a:prstGeom prst="rect">
            <a:avLst/>
          </a:prstGeom>
        </p:spPr>
      </p:pic>
      <p:sp>
        <p:nvSpPr>
          <p:cNvPr id="7" name="ZoneTexte 6"/>
          <p:cNvSpPr txBox="1"/>
          <p:nvPr/>
        </p:nvSpPr>
        <p:spPr>
          <a:xfrm>
            <a:off x="735916" y="3821660"/>
            <a:ext cx="103304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err="1" smtClean="0"/>
              <a:t>Australia</a:t>
            </a:r>
            <a:endParaRPr lang="fr-CA" b="1" dirty="0"/>
          </a:p>
        </p:txBody>
      </p:sp>
      <p:sp>
        <p:nvSpPr>
          <p:cNvPr id="8" name="ZoneTexte 7"/>
          <p:cNvSpPr txBox="1"/>
          <p:nvPr/>
        </p:nvSpPr>
        <p:spPr>
          <a:xfrm>
            <a:off x="3336851" y="2622456"/>
            <a:ext cx="554960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b="1" dirty="0" smtClean="0">
                <a:solidFill>
                  <a:schemeClr val="accent2"/>
                </a:solidFill>
              </a:rPr>
              <a:t>Fiji</a:t>
            </a:r>
            <a:endParaRPr lang="fr-CA" sz="2400" b="1" dirty="0">
              <a:solidFill>
                <a:schemeClr val="accent2"/>
              </a:solidFill>
            </a:endParaRPr>
          </a:p>
        </p:txBody>
      </p:sp>
      <p:cxnSp>
        <p:nvCxnSpPr>
          <p:cNvPr id="10" name="Connecteur droit avec flèche 9"/>
          <p:cNvCxnSpPr/>
          <p:nvPr/>
        </p:nvCxnSpPr>
        <p:spPr>
          <a:xfrm>
            <a:off x="3676070" y="3080927"/>
            <a:ext cx="131227" cy="502070"/>
          </a:xfrm>
          <a:prstGeom prst="straightConnector1">
            <a:avLst/>
          </a:prstGeom>
          <a:ln w="349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9" name="Connecteur droit avec flèche 8"/>
          <p:cNvCxnSpPr/>
          <p:nvPr/>
        </p:nvCxnSpPr>
        <p:spPr>
          <a:xfrm>
            <a:off x="9307773" y="2456597"/>
            <a:ext cx="1037230" cy="1514902"/>
          </a:xfrm>
          <a:prstGeom prst="straightConnector1">
            <a:avLst/>
          </a:prstGeom>
          <a:ln w="85725">
            <a:solidFill>
              <a:schemeClr val="accent2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2" name="ZoneTexte 11"/>
          <p:cNvSpPr txBox="1"/>
          <p:nvPr/>
        </p:nvSpPr>
        <p:spPr>
          <a:xfrm>
            <a:off x="8911989" y="2129051"/>
            <a:ext cx="780983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>
                <a:solidFill>
                  <a:srgbClr val="FFFF00"/>
                </a:solidFill>
                <a:latin typeface="Aharoni" panose="02010803020104030203" pitchFamily="2" charset="-79"/>
                <a:cs typeface="Aharoni" panose="02010803020104030203" pitchFamily="2" charset="-79"/>
              </a:rPr>
              <a:t>HERE!</a:t>
            </a:r>
            <a:endParaRPr lang="fr-CA" b="1" dirty="0">
              <a:solidFill>
                <a:srgbClr val="FFFF00"/>
              </a:solidFill>
              <a:latin typeface="Aharoni" panose="02010803020104030203" pitchFamily="2" charset="-79"/>
              <a:cs typeface="Aharoni" panose="02010803020104030203" pitchFamily="2" charset="-79"/>
            </a:endParaRPr>
          </a:p>
        </p:txBody>
      </p:sp>
      <p:sp>
        <p:nvSpPr>
          <p:cNvPr id="11" name="ZoneTexte 6"/>
          <p:cNvSpPr txBox="1"/>
          <p:nvPr/>
        </p:nvSpPr>
        <p:spPr>
          <a:xfrm>
            <a:off x="2708643" y="5053560"/>
            <a:ext cx="1428789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b="1" dirty="0" smtClean="0"/>
              <a:t>New </a:t>
            </a:r>
            <a:r>
              <a:rPr lang="fr-CA" b="1" dirty="0" err="1" smtClean="0"/>
              <a:t>Zealand</a:t>
            </a:r>
            <a:endParaRPr lang="fr-CA" b="1" dirty="0"/>
          </a:p>
        </p:txBody>
      </p:sp>
    </p:spTree>
    <p:extLst>
      <p:ext uri="{BB962C8B-B14F-4D97-AF65-F5344CB8AC3E}">
        <p14:creationId xmlns:p14="http://schemas.microsoft.com/office/powerpoint/2010/main" val="27625052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fr-CA" b="1" dirty="0" smtClean="0">
                <a:solidFill>
                  <a:schemeClr val="accent5"/>
                </a:solidFill>
                <a:latin typeface="+mn-lt"/>
              </a:rPr>
              <a:t>How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deep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is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the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ocean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? 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 rotWithShape="1">
          <a:blip r:embed="rId2"/>
          <a:srcRect l="2599" t="18749" r="41288" b="25587"/>
          <a:stretch/>
        </p:blipFill>
        <p:spPr>
          <a:xfrm>
            <a:off x="2336120" y="1690688"/>
            <a:ext cx="7300914" cy="4071938"/>
          </a:xfrm>
          <a:prstGeom prst="rect">
            <a:avLst/>
          </a:prstGeom>
        </p:spPr>
      </p:pic>
      <p:sp>
        <p:nvSpPr>
          <p:cNvPr id="5" name="Rectangle 4"/>
          <p:cNvSpPr/>
          <p:nvPr/>
        </p:nvSpPr>
        <p:spPr>
          <a:xfrm>
            <a:off x="3673606" y="6001821"/>
            <a:ext cx="4951420" cy="646331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fr-CA" b="1" dirty="0" smtClean="0">
                <a:hlinkClick r:id="rId3"/>
              </a:rPr>
              <a:t>https://www.youtube.com/watch?v=d7KtarElq0A</a:t>
            </a:r>
            <a:endParaRPr lang="fr-CA" b="1" dirty="0" smtClean="0"/>
          </a:p>
          <a:p>
            <a:endParaRPr lang="fr-CA" b="1" dirty="0"/>
          </a:p>
        </p:txBody>
      </p:sp>
      <p:sp>
        <p:nvSpPr>
          <p:cNvPr id="6" name="ZoneTexte 5"/>
          <p:cNvSpPr txBox="1"/>
          <p:nvPr/>
        </p:nvSpPr>
        <p:spPr>
          <a:xfrm>
            <a:off x="4707600" y="4415477"/>
            <a:ext cx="2628925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fr-CA" b="1" dirty="0" err="1" smtClean="0">
                <a:solidFill>
                  <a:schemeClr val="bg1"/>
                </a:solidFill>
              </a:rPr>
              <a:t>According</a:t>
            </a:r>
            <a:r>
              <a:rPr lang="fr-CA" b="1" dirty="0" smtClean="0">
                <a:solidFill>
                  <a:schemeClr val="bg1"/>
                </a:solidFill>
              </a:rPr>
              <a:t> to NOAA the</a:t>
            </a:r>
          </a:p>
          <a:p>
            <a:pPr algn="ctr"/>
            <a:r>
              <a:rPr lang="fr-CA" b="1" dirty="0" err="1">
                <a:solidFill>
                  <a:schemeClr val="bg1"/>
                </a:solidFill>
              </a:rPr>
              <a:t>a</a:t>
            </a:r>
            <a:r>
              <a:rPr lang="fr-CA" b="1" dirty="0" err="1" smtClean="0">
                <a:solidFill>
                  <a:schemeClr val="bg1"/>
                </a:solidFill>
              </a:rPr>
              <a:t>verage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depth</a:t>
            </a:r>
            <a:r>
              <a:rPr lang="fr-CA" b="1" dirty="0" smtClean="0">
                <a:solidFill>
                  <a:schemeClr val="bg1"/>
                </a:solidFill>
              </a:rPr>
              <a:t> </a:t>
            </a:r>
            <a:r>
              <a:rPr lang="fr-CA" b="1" dirty="0" err="1" smtClean="0">
                <a:solidFill>
                  <a:schemeClr val="bg1"/>
                </a:solidFill>
              </a:rPr>
              <a:t>is</a:t>
            </a:r>
            <a:r>
              <a:rPr lang="fr-CA" b="1" dirty="0" smtClean="0">
                <a:solidFill>
                  <a:schemeClr val="bg1"/>
                </a:solidFill>
              </a:rPr>
              <a:t> 3.68 Km</a:t>
            </a:r>
            <a:endParaRPr lang="fr-CA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59009545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ctangle 3"/>
          <p:cNvSpPr/>
          <p:nvPr/>
        </p:nvSpPr>
        <p:spPr>
          <a:xfrm>
            <a:off x="441937" y="1950665"/>
            <a:ext cx="5069863" cy="131459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SUBDUCTION ZONE</a:t>
            </a:r>
            <a:endParaRPr lang="fr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000" b="1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Definition: </a:t>
            </a:r>
            <a:r>
              <a:rPr lang="en-US" sz="2000" dirty="0" smtClean="0"/>
              <a:t>places </a:t>
            </a:r>
            <a:r>
              <a:rPr lang="en-US" sz="2000" dirty="0"/>
              <a:t>on Earth where </a:t>
            </a:r>
            <a:r>
              <a:rPr lang="en-US" sz="2000" dirty="0" smtClean="0"/>
              <a:t>one tectonic plate is forced underneath another plate.</a:t>
            </a:r>
            <a:endParaRPr lang="fr-CA" sz="2000" dirty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grpSp>
        <p:nvGrpSpPr>
          <p:cNvPr id="6" name="Groupe 5"/>
          <p:cNvGrpSpPr/>
          <p:nvPr/>
        </p:nvGrpSpPr>
        <p:grpSpPr>
          <a:xfrm>
            <a:off x="5625279" y="15997"/>
            <a:ext cx="6551521" cy="4226948"/>
            <a:chOff x="5625279" y="357197"/>
            <a:chExt cx="6551521" cy="4226948"/>
          </a:xfrm>
        </p:grpSpPr>
        <p:pic>
          <p:nvPicPr>
            <p:cNvPr id="1030" name="Picture 6" descr="http://oceanexplorer.noaa.gov/explorations/12fire/background/plan/media/pacific_plate_600.jpg"/>
            <p:cNvPicPr>
              <a:picLocks noChangeAspect="1" noChangeArrowheads="1"/>
            </p:cNvPicPr>
            <p:nvPr/>
          </p:nvPicPr>
          <p:blipFill>
            <a:blip r:embed="rId2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625279" y="357197"/>
              <a:ext cx="6551521" cy="421481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5" name="ZoneTexte 4"/>
            <p:cNvSpPr txBox="1"/>
            <p:nvPr/>
          </p:nvSpPr>
          <p:spPr>
            <a:xfrm>
              <a:off x="5629258" y="4214813"/>
              <a:ext cx="3179525" cy="369332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fr-CA" dirty="0" smtClean="0"/>
                <a:t>Source: oceanexplorer.noaa.gov</a:t>
              </a:r>
              <a:endParaRPr lang="fr-CA" dirty="0"/>
            </a:p>
          </p:txBody>
        </p:sp>
      </p:grpSp>
      <p:sp>
        <p:nvSpPr>
          <p:cNvPr id="2" name="ZoneTexte 1"/>
          <p:cNvSpPr txBox="1"/>
          <p:nvPr/>
        </p:nvSpPr>
        <p:spPr>
          <a:xfrm>
            <a:off x="441937" y="3976207"/>
            <a:ext cx="11635763" cy="286232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000" dirty="0" smtClean="0"/>
              <a:t>IN BRIEF</a:t>
            </a:r>
          </a:p>
          <a:p>
            <a:r>
              <a:rPr lang="en-US" sz="2000" dirty="0" smtClean="0"/>
              <a:t>	Hydrothermal </a:t>
            </a:r>
            <a:r>
              <a:rPr lang="en-US" sz="2000" dirty="0"/>
              <a:t>vents are the result of seawater percolating down through </a:t>
            </a:r>
            <a:r>
              <a:rPr lang="en-US" sz="2000" dirty="0" smtClean="0"/>
              <a:t>cracks  in the</a:t>
            </a:r>
            <a:br>
              <a:rPr lang="en-US" sz="2000" dirty="0" smtClean="0"/>
            </a:br>
            <a:r>
              <a:rPr lang="en-US" sz="2000" dirty="0" smtClean="0"/>
              <a:t>	ocean </a:t>
            </a:r>
            <a:r>
              <a:rPr lang="en-US" sz="2000" dirty="0"/>
              <a:t>crust </a:t>
            </a:r>
            <a:r>
              <a:rPr lang="en-US" sz="2000" dirty="0" smtClean="0"/>
              <a:t>near to plate boundaries. </a:t>
            </a:r>
          </a:p>
          <a:p>
            <a:r>
              <a:rPr lang="en-US" sz="2000" dirty="0" smtClean="0"/>
              <a:t>	The cold seawater is heated by hot magma and reemerges to form the vents. </a:t>
            </a:r>
          </a:p>
          <a:p>
            <a:r>
              <a:rPr lang="en-US" sz="2000" dirty="0" smtClean="0"/>
              <a:t>	Seawater </a:t>
            </a:r>
            <a:r>
              <a:rPr lang="en-US" sz="2000" dirty="0"/>
              <a:t>in hydrothermal vents may reach temperatures of </a:t>
            </a:r>
            <a:r>
              <a:rPr lang="en-US" sz="2000" dirty="0" smtClean="0"/>
              <a:t>more than 340°C </a:t>
            </a:r>
            <a:r>
              <a:rPr lang="en-US" sz="2000" dirty="0"/>
              <a:t>(700°F). </a:t>
            </a:r>
            <a:endParaRPr lang="en-US" sz="2000" dirty="0" smtClean="0"/>
          </a:p>
          <a:p>
            <a:endParaRPr lang="en-US" sz="2000" dirty="0"/>
          </a:p>
          <a:p>
            <a:r>
              <a:rPr lang="en-US" sz="2000" dirty="0" smtClean="0"/>
              <a:t>	Hot </a:t>
            </a:r>
            <a:r>
              <a:rPr lang="en-US" sz="2000" dirty="0"/>
              <a:t>seawater in hydrothermal vents does not </a:t>
            </a:r>
            <a:r>
              <a:rPr lang="en-US" sz="2000" dirty="0" smtClean="0"/>
              <a:t>boil because </a:t>
            </a:r>
            <a:r>
              <a:rPr lang="en-US" sz="2000" dirty="0"/>
              <a:t>of the extreme pressure </a:t>
            </a:r>
            <a:r>
              <a:rPr lang="en-US" sz="2000" dirty="0" smtClean="0"/>
              <a:t/>
            </a:r>
            <a:br>
              <a:rPr lang="en-US" sz="2000" dirty="0" smtClean="0"/>
            </a:br>
            <a:r>
              <a:rPr lang="en-US" sz="2000" dirty="0" smtClean="0"/>
              <a:t>	at </a:t>
            </a:r>
            <a:r>
              <a:rPr lang="en-US" sz="2000" dirty="0"/>
              <a:t>the depths where the vents are formed</a:t>
            </a:r>
            <a:r>
              <a:rPr lang="en-US" sz="2000" dirty="0" smtClean="0"/>
              <a:t>.</a:t>
            </a:r>
          </a:p>
          <a:p>
            <a:pPr algn="r"/>
            <a:r>
              <a:rPr lang="en-US" sz="2000" dirty="0" smtClean="0"/>
              <a:t>				</a:t>
            </a:r>
            <a:r>
              <a:rPr lang="en-US" sz="1600" dirty="0" smtClean="0"/>
              <a:t>http://oceanservice.noaa.gov</a:t>
            </a:r>
          </a:p>
        </p:txBody>
      </p:sp>
      <p:sp>
        <p:nvSpPr>
          <p:cNvPr id="3" name="ZoneTexte 2"/>
          <p:cNvSpPr txBox="1"/>
          <p:nvPr/>
        </p:nvSpPr>
        <p:spPr>
          <a:xfrm>
            <a:off x="441937" y="564675"/>
            <a:ext cx="3825727" cy="76944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4400" b="1" dirty="0" err="1" smtClean="0">
                <a:solidFill>
                  <a:schemeClr val="accent5"/>
                </a:solidFill>
              </a:rPr>
              <a:t>Why</a:t>
            </a:r>
            <a:r>
              <a:rPr lang="fr-CA" sz="4400" b="1" dirty="0" smtClean="0">
                <a:solidFill>
                  <a:schemeClr val="accent5"/>
                </a:solidFill>
              </a:rPr>
              <a:t> dive </a:t>
            </a:r>
            <a:r>
              <a:rPr lang="fr-CA" sz="4400" b="1" dirty="0" err="1" smtClean="0">
                <a:solidFill>
                  <a:schemeClr val="accent5"/>
                </a:solidFill>
              </a:rPr>
              <a:t>here</a:t>
            </a:r>
            <a:r>
              <a:rPr lang="fr-CA" sz="4400" b="1" dirty="0" smtClean="0">
                <a:solidFill>
                  <a:schemeClr val="accent5"/>
                </a:solidFill>
              </a:rPr>
              <a:t>?</a:t>
            </a:r>
            <a:endParaRPr lang="fr-CA" sz="4400" b="1" dirty="0">
              <a:solidFill>
                <a:schemeClr val="accent5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0700852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57197" y="1448329"/>
            <a:ext cx="6834801" cy="3843337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212388"/>
            <a:ext cx="10515600" cy="1325563"/>
          </a:xfrm>
        </p:spPr>
        <p:txBody>
          <a:bodyPr/>
          <a:lstStyle/>
          <a:p>
            <a:pPr algn="ctr"/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What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kind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of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environment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will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find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?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6" name="Rectangle 5"/>
          <p:cNvSpPr/>
          <p:nvPr/>
        </p:nvSpPr>
        <p:spPr>
          <a:xfrm>
            <a:off x="157163" y="1087694"/>
            <a:ext cx="5200035" cy="438863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800" b="1" dirty="0" smtClean="0"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HYDROTHERMAL VENT</a:t>
            </a:r>
            <a:endParaRPr lang="fr-CA" dirty="0" smtClean="0"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>
              <a:lnSpc>
                <a:spcPct val="107000"/>
              </a:lnSpc>
              <a:spcAft>
                <a:spcPts val="800"/>
              </a:spcAft>
            </a:pPr>
            <a:r>
              <a:rPr lang="en-CA" sz="2000" b="1" dirty="0" smtClean="0">
                <a:solidFill>
                  <a:schemeClr val="accent5"/>
                </a:solidFill>
                <a:effectLst/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Definition: 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/>
              <a:t>Underwater volcanoes at spreading ridges and convergent plate boundaries </a:t>
            </a:r>
            <a:r>
              <a:rPr lang="en-US" sz="2000" dirty="0" smtClean="0"/>
              <a:t>can produce </a:t>
            </a:r>
            <a:r>
              <a:rPr lang="en-US" sz="2000" dirty="0"/>
              <a:t>hot springs known as hydrothermal </a:t>
            </a:r>
            <a:r>
              <a:rPr lang="en-US" sz="2000" dirty="0" smtClean="0"/>
              <a:t>vents.</a:t>
            </a: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endParaRPr lang="en-US" sz="8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  <a:p>
            <a:pPr algn="just">
              <a:lnSpc>
                <a:spcPct val="107000"/>
              </a:lnSpc>
              <a:spcAft>
                <a:spcPts val="800"/>
              </a:spcAft>
            </a:pPr>
            <a:r>
              <a:rPr lang="en-US" sz="2000" dirty="0" smtClean="0">
                <a:latin typeface="Calibri" panose="020F0502020204030204" pitchFamily="34" charset="0"/>
                <a:ea typeface="Calibri" panose="020F0502020204030204" pitchFamily="34" charset="0"/>
                <a:cs typeface="Times New Roman" panose="02020603050405020304" pitchFamily="18" charset="0"/>
              </a:rPr>
              <a:t>The vent emits particle-laden fluids.</a:t>
            </a:r>
            <a:r>
              <a:rPr lang="en-US" sz="2000" dirty="0"/>
              <a:t> The particles are </a:t>
            </a:r>
            <a:r>
              <a:rPr lang="en-US" sz="2000" dirty="0" smtClean="0"/>
              <a:t>mostly fine-grained </a:t>
            </a:r>
            <a:r>
              <a:rPr lang="en-US" sz="2000" dirty="0"/>
              <a:t>sulfide minerals formed when the hot hydrothermal fluids mix with near-freezing seawater. These minerals solidify as they cool, forming chimney-like structures</a:t>
            </a:r>
            <a:r>
              <a:rPr lang="en-US" sz="2000" dirty="0" smtClean="0"/>
              <a:t>. </a:t>
            </a:r>
            <a:r>
              <a:rPr lang="en-US" sz="1600" dirty="0" smtClean="0"/>
              <a:t>(Source: NOAA)</a:t>
            </a:r>
            <a:endParaRPr lang="en-CA" sz="1600" dirty="0"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sp>
        <p:nvSpPr>
          <p:cNvPr id="5" name="ZoneTexte 4"/>
          <p:cNvSpPr txBox="1"/>
          <p:nvPr/>
        </p:nvSpPr>
        <p:spPr>
          <a:xfrm>
            <a:off x="224811" y="5476331"/>
            <a:ext cx="11683198" cy="107721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200" b="1" dirty="0" smtClean="0">
                <a:solidFill>
                  <a:schemeClr val="accent5"/>
                </a:solidFill>
              </a:rPr>
              <a:t>At first </a:t>
            </a:r>
            <a:r>
              <a:rPr lang="fr-CA" sz="3200" b="1" dirty="0" err="1" smtClean="0">
                <a:solidFill>
                  <a:schemeClr val="accent5"/>
                </a:solidFill>
              </a:rPr>
              <a:t>glance</a:t>
            </a:r>
            <a:r>
              <a:rPr lang="fr-CA" sz="3200" b="1" dirty="0" smtClean="0">
                <a:solidFill>
                  <a:schemeClr val="accent5"/>
                </a:solidFill>
              </a:rPr>
              <a:t>, </a:t>
            </a:r>
            <a:r>
              <a:rPr lang="fr-CA" sz="3200" b="1" dirty="0" err="1" smtClean="0">
                <a:solidFill>
                  <a:schemeClr val="accent5"/>
                </a:solidFill>
              </a:rPr>
              <a:t>it</a:t>
            </a:r>
            <a:r>
              <a:rPr lang="fr-CA" sz="3200" b="1" dirty="0" smtClean="0">
                <a:solidFill>
                  <a:schemeClr val="accent5"/>
                </a:solidFill>
              </a:rPr>
              <a:t> </a:t>
            </a:r>
            <a:r>
              <a:rPr lang="fr-CA" sz="3200" b="1" dirty="0" err="1" smtClean="0">
                <a:solidFill>
                  <a:schemeClr val="accent5"/>
                </a:solidFill>
              </a:rPr>
              <a:t>seems</a:t>
            </a:r>
            <a:r>
              <a:rPr lang="fr-CA" sz="3200" b="1" dirty="0" smtClean="0">
                <a:solidFill>
                  <a:schemeClr val="accent5"/>
                </a:solidFill>
              </a:rPr>
              <a:t> hostile!</a:t>
            </a:r>
          </a:p>
          <a:p>
            <a:r>
              <a:rPr lang="fr-CA" sz="2800" dirty="0" smtClean="0"/>
              <a:t>No sunlight, </a:t>
            </a:r>
            <a:r>
              <a:rPr lang="fr-CA" sz="2800" dirty="0" err="1" smtClean="0"/>
              <a:t>less</a:t>
            </a:r>
            <a:r>
              <a:rPr lang="fr-CA" sz="2800" dirty="0" smtClean="0"/>
              <a:t> </a:t>
            </a:r>
            <a:r>
              <a:rPr lang="fr-CA" sz="2800" dirty="0" err="1" smtClean="0"/>
              <a:t>oxygen</a:t>
            </a:r>
            <a:r>
              <a:rPr lang="fr-CA" sz="2800" dirty="0" smtClean="0"/>
              <a:t>, high pressure, high </a:t>
            </a:r>
            <a:r>
              <a:rPr lang="fr-CA" sz="2800" dirty="0" err="1" smtClean="0"/>
              <a:t>acidity</a:t>
            </a:r>
            <a:r>
              <a:rPr lang="fr-CA" sz="2800" dirty="0" smtClean="0"/>
              <a:t>, </a:t>
            </a:r>
            <a:r>
              <a:rPr lang="fr-CA" sz="2800" dirty="0" err="1" smtClean="0"/>
              <a:t>big</a:t>
            </a:r>
            <a:r>
              <a:rPr lang="fr-CA" sz="2800" dirty="0" smtClean="0"/>
              <a:t> </a:t>
            </a:r>
            <a:r>
              <a:rPr lang="fr-CA" sz="2800" dirty="0" err="1" smtClean="0"/>
              <a:t>temperature</a:t>
            </a:r>
            <a:r>
              <a:rPr lang="fr-CA" sz="2800" dirty="0" smtClean="0"/>
              <a:t> changes…</a:t>
            </a:r>
            <a:r>
              <a:rPr lang="fr-CA" sz="3200" dirty="0" smtClean="0"/>
              <a:t> </a:t>
            </a:r>
            <a:endParaRPr lang="fr-CA" sz="3200" dirty="0"/>
          </a:p>
        </p:txBody>
      </p:sp>
      <p:sp>
        <p:nvSpPr>
          <p:cNvPr id="3" name="TextBox 2"/>
          <p:cNvSpPr txBox="1"/>
          <p:nvPr/>
        </p:nvSpPr>
        <p:spPr>
          <a:xfrm>
            <a:off x="9376834" y="5291666"/>
            <a:ext cx="2815166" cy="369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r"/>
            <a:r>
              <a:rPr lang="en-US" dirty="0" smtClean="0">
                <a:solidFill>
                  <a:schemeClr val="bg1"/>
                </a:solidFill>
              </a:rPr>
              <a:t>Schmidt Ocean Institute</a:t>
            </a:r>
            <a:endParaRPr lang="en-US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0581097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Image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2089" y="895163"/>
            <a:ext cx="3962400" cy="2971800"/>
          </a:xfrm>
          <a:prstGeom prst="rect">
            <a:avLst/>
          </a:prstGeom>
        </p:spPr>
      </p:pic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838200" y="-194436"/>
            <a:ext cx="10515600" cy="1325563"/>
          </a:xfrm>
        </p:spPr>
        <p:txBody>
          <a:bodyPr/>
          <a:lstStyle/>
          <a:p>
            <a:pPr algn="ctr"/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What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lives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there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? 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77342" y="3878533"/>
            <a:ext cx="2185256" cy="2998171"/>
          </a:xfrm>
          <a:prstGeom prst="rect">
            <a:avLst/>
          </a:prstGeom>
        </p:spPr>
      </p:pic>
      <p:pic>
        <p:nvPicPr>
          <p:cNvPr id="5" name="Image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079473" y="869759"/>
            <a:ext cx="3580263" cy="2983553"/>
          </a:xfrm>
          <a:prstGeom prst="rect">
            <a:avLst/>
          </a:prstGeom>
        </p:spPr>
      </p:pic>
      <p:pic>
        <p:nvPicPr>
          <p:cNvPr id="6" name="Image 5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52670" y="3876112"/>
            <a:ext cx="3978071" cy="2983553"/>
          </a:xfrm>
          <a:prstGeom prst="rect">
            <a:avLst/>
          </a:prstGeom>
        </p:spPr>
      </p:pic>
      <p:pic>
        <p:nvPicPr>
          <p:cNvPr id="7" name="Image 6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08570" y="870473"/>
            <a:ext cx="3579409" cy="2982841"/>
          </a:xfrm>
          <a:prstGeom prst="rect">
            <a:avLst/>
          </a:prstGeom>
        </p:spPr>
      </p:pic>
      <p:sp>
        <p:nvSpPr>
          <p:cNvPr id="3" name="ZoneTexte 2"/>
          <p:cNvSpPr txBox="1"/>
          <p:nvPr/>
        </p:nvSpPr>
        <p:spPr>
          <a:xfrm>
            <a:off x="177411" y="4077645"/>
            <a:ext cx="5004190" cy="224676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>
              <a:buAutoNum type="arabicPeriod"/>
            </a:pPr>
            <a:r>
              <a:rPr lang="fr-CA" sz="2000" b="1" dirty="0" smtClean="0"/>
              <a:t>Crabs</a:t>
            </a:r>
            <a:r>
              <a:rPr lang="fr-CA" sz="2000" dirty="0" smtClean="0"/>
              <a:t>, </a:t>
            </a:r>
            <a:r>
              <a:rPr lang="fr-CA" sz="2000" b="1" dirty="0" err="1" smtClean="0"/>
              <a:t>mussels</a:t>
            </a:r>
            <a:r>
              <a:rPr lang="fr-CA" sz="2000" dirty="0" smtClean="0"/>
              <a:t>, </a:t>
            </a:r>
            <a:r>
              <a:rPr lang="fr-CA" sz="2000" b="1" dirty="0" err="1" smtClean="0"/>
              <a:t>shrimps</a:t>
            </a:r>
            <a:r>
              <a:rPr lang="fr-CA" sz="2000" dirty="0" smtClean="0"/>
              <a:t>, </a:t>
            </a:r>
            <a:r>
              <a:rPr lang="fr-CA" sz="2000" b="1" dirty="0" err="1" smtClean="0"/>
              <a:t>anemones</a:t>
            </a:r>
            <a:r>
              <a:rPr lang="fr-CA" sz="2000" dirty="0" smtClean="0"/>
              <a:t>, </a:t>
            </a:r>
            <a:r>
              <a:rPr lang="fr-CA" sz="2000" dirty="0" err="1" smtClean="0"/>
              <a:t>limpets</a:t>
            </a:r>
            <a:r>
              <a:rPr lang="fr-CA" sz="2000" dirty="0" smtClean="0"/>
              <a:t> and </a:t>
            </a:r>
            <a:r>
              <a:rPr lang="fr-CA" sz="2000" dirty="0" err="1" smtClean="0"/>
              <a:t>snails</a:t>
            </a:r>
            <a:endParaRPr lang="fr-CA" sz="2000" dirty="0" smtClean="0"/>
          </a:p>
          <a:p>
            <a:pPr marL="342900" indent="-342900">
              <a:buAutoNum type="arabicPeriod"/>
            </a:pPr>
            <a:r>
              <a:rPr lang="fr-CA" sz="2000" b="1" dirty="0" err="1" smtClean="0"/>
              <a:t>Mussels</a:t>
            </a:r>
            <a:r>
              <a:rPr lang="fr-CA" sz="2000" dirty="0" smtClean="0"/>
              <a:t>, </a:t>
            </a:r>
            <a:r>
              <a:rPr lang="fr-CA" sz="2000" b="1" dirty="0" err="1" smtClean="0"/>
              <a:t>limpets</a:t>
            </a:r>
            <a:r>
              <a:rPr lang="fr-CA" sz="2000" dirty="0" smtClean="0"/>
              <a:t>, </a:t>
            </a:r>
            <a:r>
              <a:rPr lang="fr-CA" sz="2000" dirty="0" err="1" smtClean="0"/>
              <a:t>shrimp</a:t>
            </a:r>
            <a:r>
              <a:rPr lang="fr-CA" sz="2000" dirty="0" smtClean="0"/>
              <a:t> and </a:t>
            </a:r>
            <a:r>
              <a:rPr lang="fr-CA" sz="2000" dirty="0" err="1" smtClean="0"/>
              <a:t>snails</a:t>
            </a:r>
            <a:endParaRPr lang="fr-CA" sz="2000" dirty="0" smtClean="0"/>
          </a:p>
          <a:p>
            <a:pPr marL="342900" indent="-342900">
              <a:buAutoNum type="arabicPeriod"/>
            </a:pPr>
            <a:r>
              <a:rPr lang="fr-CA" sz="2000" b="1" dirty="0" err="1" smtClean="0"/>
              <a:t>Hairy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snails</a:t>
            </a:r>
            <a:r>
              <a:rPr lang="fr-CA" sz="2000" dirty="0" smtClean="0"/>
              <a:t>, </a:t>
            </a:r>
            <a:r>
              <a:rPr lang="fr-CA" sz="2000" b="1" dirty="0" err="1" smtClean="0"/>
              <a:t>smooth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snails</a:t>
            </a:r>
            <a:r>
              <a:rPr lang="fr-CA" sz="2000" dirty="0" smtClean="0"/>
              <a:t>, crabs, </a:t>
            </a:r>
            <a:r>
              <a:rPr lang="fr-CA" sz="2000" dirty="0" err="1" smtClean="0"/>
              <a:t>mussels</a:t>
            </a:r>
            <a:r>
              <a:rPr lang="fr-CA" sz="2000" dirty="0" smtClean="0"/>
              <a:t> and </a:t>
            </a:r>
            <a:r>
              <a:rPr lang="fr-CA" sz="2000" dirty="0" err="1" smtClean="0"/>
              <a:t>limpets</a:t>
            </a:r>
            <a:endParaRPr lang="fr-CA" sz="2000" dirty="0" smtClean="0"/>
          </a:p>
          <a:p>
            <a:pPr marL="342900" indent="-342900">
              <a:buAutoNum type="arabicPeriod"/>
            </a:pPr>
            <a:r>
              <a:rPr lang="fr-CA" sz="2000" b="1" dirty="0" err="1" smtClean="0"/>
              <a:t>Stalked</a:t>
            </a:r>
            <a:r>
              <a:rPr lang="fr-CA" sz="2000" b="1" dirty="0" smtClean="0"/>
              <a:t> </a:t>
            </a:r>
            <a:r>
              <a:rPr lang="fr-CA" sz="2000" b="1" dirty="0" err="1" smtClean="0"/>
              <a:t>barnacles</a:t>
            </a:r>
            <a:r>
              <a:rPr lang="fr-CA" sz="2000" b="1" dirty="0" smtClean="0"/>
              <a:t> </a:t>
            </a:r>
            <a:r>
              <a:rPr lang="fr-CA" sz="2000" dirty="0" smtClean="0"/>
              <a:t>and </a:t>
            </a:r>
            <a:r>
              <a:rPr lang="fr-CA" sz="2000" dirty="0" err="1" smtClean="0"/>
              <a:t>limpets</a:t>
            </a:r>
            <a:endParaRPr lang="fr-CA" sz="2000" dirty="0" smtClean="0"/>
          </a:p>
          <a:p>
            <a:pPr marL="342900" indent="-342900">
              <a:buAutoNum type="arabicPeriod"/>
            </a:pPr>
            <a:r>
              <a:rPr lang="fr-CA" sz="2000" b="1" dirty="0" smtClean="0"/>
              <a:t>Fish</a:t>
            </a:r>
            <a:r>
              <a:rPr lang="fr-CA" sz="2000" dirty="0" smtClean="0"/>
              <a:t>! </a:t>
            </a:r>
            <a:endParaRPr lang="fr-CA" sz="2000" dirty="0"/>
          </a:p>
        </p:txBody>
      </p:sp>
      <p:sp>
        <p:nvSpPr>
          <p:cNvPr id="9" name="ZoneTexte 8"/>
          <p:cNvSpPr txBox="1"/>
          <p:nvPr/>
        </p:nvSpPr>
        <p:spPr>
          <a:xfrm>
            <a:off x="177410" y="90074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 smtClean="0">
                <a:solidFill>
                  <a:schemeClr val="accent2"/>
                </a:solidFill>
              </a:rPr>
              <a:t>1. </a:t>
            </a:r>
            <a:endParaRPr lang="fr-CA" sz="3600" b="1" dirty="0">
              <a:solidFill>
                <a:schemeClr val="accent2"/>
              </a:solidFill>
            </a:endParaRPr>
          </a:p>
        </p:txBody>
      </p:sp>
      <p:sp>
        <p:nvSpPr>
          <p:cNvPr id="10" name="ZoneTexte 9"/>
          <p:cNvSpPr txBox="1"/>
          <p:nvPr/>
        </p:nvSpPr>
        <p:spPr>
          <a:xfrm>
            <a:off x="4325983" y="881515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>
                <a:solidFill>
                  <a:schemeClr val="accent2"/>
                </a:solidFill>
              </a:rPr>
              <a:t>2</a:t>
            </a:r>
            <a:r>
              <a:rPr lang="fr-CA" sz="3600" b="1" dirty="0" smtClean="0">
                <a:solidFill>
                  <a:schemeClr val="accent2"/>
                </a:solidFill>
              </a:rPr>
              <a:t>. </a:t>
            </a:r>
            <a:endParaRPr lang="fr-CA" sz="3600" b="1" dirty="0">
              <a:solidFill>
                <a:schemeClr val="accent2"/>
              </a:solidFill>
            </a:endParaRPr>
          </a:p>
        </p:txBody>
      </p:sp>
      <p:sp>
        <p:nvSpPr>
          <p:cNvPr id="11" name="ZoneTexte 10"/>
          <p:cNvSpPr txBox="1"/>
          <p:nvPr/>
        </p:nvSpPr>
        <p:spPr>
          <a:xfrm>
            <a:off x="8094656" y="887602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>
                <a:solidFill>
                  <a:schemeClr val="accent2"/>
                </a:solidFill>
              </a:rPr>
              <a:t>3</a:t>
            </a:r>
            <a:r>
              <a:rPr lang="fr-CA" sz="3600" b="1" dirty="0" smtClean="0">
                <a:solidFill>
                  <a:schemeClr val="accent2"/>
                </a:solidFill>
              </a:rPr>
              <a:t>. </a:t>
            </a:r>
            <a:endParaRPr lang="fr-CA" sz="3600" b="1" dirty="0">
              <a:solidFill>
                <a:schemeClr val="accent2"/>
              </a:solidFill>
            </a:endParaRPr>
          </a:p>
        </p:txBody>
      </p:sp>
      <p:sp>
        <p:nvSpPr>
          <p:cNvPr id="12" name="ZoneTexte 11"/>
          <p:cNvSpPr txBox="1"/>
          <p:nvPr/>
        </p:nvSpPr>
        <p:spPr>
          <a:xfrm>
            <a:off x="6906182" y="3871836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>
                <a:solidFill>
                  <a:schemeClr val="accent2"/>
                </a:solidFill>
              </a:rPr>
              <a:t>4</a:t>
            </a:r>
            <a:r>
              <a:rPr lang="fr-CA" sz="3600" b="1" dirty="0" smtClean="0">
                <a:solidFill>
                  <a:schemeClr val="accent2"/>
                </a:solidFill>
              </a:rPr>
              <a:t>. </a:t>
            </a:r>
            <a:endParaRPr lang="fr-CA" sz="3600" b="1" dirty="0">
              <a:solidFill>
                <a:schemeClr val="accent2"/>
              </a:solidFill>
            </a:endParaRPr>
          </a:p>
        </p:txBody>
      </p:sp>
      <p:sp>
        <p:nvSpPr>
          <p:cNvPr id="13" name="ZoneTexte 12"/>
          <p:cNvSpPr txBox="1"/>
          <p:nvPr/>
        </p:nvSpPr>
        <p:spPr>
          <a:xfrm>
            <a:off x="10972305" y="3866963"/>
            <a:ext cx="646331" cy="646331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3600" b="1" dirty="0">
                <a:solidFill>
                  <a:schemeClr val="accent2"/>
                </a:solidFill>
              </a:rPr>
              <a:t>5</a:t>
            </a:r>
            <a:r>
              <a:rPr lang="fr-CA" sz="3600" b="1" dirty="0" smtClean="0">
                <a:solidFill>
                  <a:schemeClr val="accent2"/>
                </a:solidFill>
              </a:rPr>
              <a:t>. </a:t>
            </a:r>
            <a:endParaRPr lang="fr-CA" sz="3600" b="1" dirty="0">
              <a:solidFill>
                <a:schemeClr val="accent2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98730451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7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9" fill="hold">
                      <p:stCondLst>
                        <p:cond delay="indefinite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3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19" presetID="1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25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  <p:par>
                                <p:cTn id="31" presetID="1" presetClass="entr" presetSubtype="0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9" grpId="0"/>
      <p:bldP spid="10" grpId="0"/>
      <p:bldP spid="11" grpId="0"/>
      <p:bldP spid="12" grpId="0"/>
      <p:bldP spid="13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re 1"/>
          <p:cNvSpPr>
            <a:spLocks noGrp="1"/>
          </p:cNvSpPr>
          <p:nvPr>
            <p:ph type="title"/>
          </p:nvPr>
        </p:nvSpPr>
        <p:spPr>
          <a:xfrm>
            <a:off x="757989" y="-17012"/>
            <a:ext cx="10666863" cy="1325563"/>
          </a:xfrm>
        </p:spPr>
        <p:txBody>
          <a:bodyPr/>
          <a:lstStyle/>
          <a:p>
            <a:pPr algn="ctr"/>
            <a:r>
              <a:rPr lang="fr-CA" b="1" dirty="0" smtClean="0">
                <a:solidFill>
                  <a:schemeClr val="accent5"/>
                </a:solidFill>
                <a:latin typeface="+mn-lt"/>
              </a:rPr>
              <a:t>How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can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animals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 live </a:t>
            </a:r>
            <a:r>
              <a:rPr lang="fr-CA" b="1" dirty="0" err="1" smtClean="0">
                <a:solidFill>
                  <a:schemeClr val="accent5"/>
                </a:solidFill>
                <a:latin typeface="+mn-lt"/>
              </a:rPr>
              <a:t>there</a:t>
            </a:r>
            <a:r>
              <a:rPr lang="fr-CA" b="1" dirty="0" smtClean="0">
                <a:solidFill>
                  <a:schemeClr val="accent5"/>
                </a:solidFill>
                <a:latin typeface="+mn-lt"/>
              </a:rPr>
              <a:t>?</a:t>
            </a:r>
            <a:endParaRPr lang="fr-CA" b="1" dirty="0">
              <a:solidFill>
                <a:schemeClr val="accent5"/>
              </a:solidFill>
              <a:latin typeface="+mn-lt"/>
            </a:endParaRPr>
          </a:p>
        </p:txBody>
      </p:sp>
      <p:sp>
        <p:nvSpPr>
          <p:cNvPr id="3" name="Espace réservé du contenu 2"/>
          <p:cNvSpPr>
            <a:spLocks noGrp="1"/>
          </p:cNvSpPr>
          <p:nvPr>
            <p:ph idx="1"/>
          </p:nvPr>
        </p:nvSpPr>
        <p:spPr>
          <a:xfrm>
            <a:off x="315574" y="5197642"/>
            <a:ext cx="11109278" cy="1427747"/>
          </a:xfrm>
        </p:spPr>
        <p:txBody>
          <a:bodyPr>
            <a:normAutofit/>
          </a:bodyPr>
          <a:lstStyle/>
          <a:p>
            <a:pPr marL="0" indent="0" algn="ctr">
              <a:buNone/>
            </a:pPr>
            <a:r>
              <a:rPr lang="fr-CA" dirty="0" err="1" smtClean="0"/>
              <a:t>Unlike</a:t>
            </a:r>
            <a:r>
              <a:rPr lang="fr-CA" dirty="0" smtClean="0"/>
              <a:t> </a:t>
            </a:r>
            <a:r>
              <a:rPr lang="fr-CA" dirty="0" err="1" smtClean="0"/>
              <a:t>most</a:t>
            </a:r>
            <a:r>
              <a:rPr lang="fr-CA" dirty="0" smtClean="0"/>
              <a:t> </a:t>
            </a:r>
            <a:r>
              <a:rPr lang="fr-CA" dirty="0" err="1" smtClean="0"/>
              <a:t>biological</a:t>
            </a:r>
            <a:r>
              <a:rPr lang="fr-CA" dirty="0" smtClean="0"/>
              <a:t> </a:t>
            </a:r>
            <a:r>
              <a:rPr lang="fr-CA" dirty="0" err="1" smtClean="0"/>
              <a:t>communities</a:t>
            </a:r>
            <a:r>
              <a:rPr lang="fr-CA" dirty="0" smtClean="0"/>
              <a:t> </a:t>
            </a:r>
            <a:r>
              <a:rPr lang="fr-CA" dirty="0" err="1" smtClean="0"/>
              <a:t>which</a:t>
            </a:r>
            <a:r>
              <a:rPr lang="fr-CA" dirty="0" smtClean="0"/>
              <a:t> </a:t>
            </a:r>
            <a:r>
              <a:rPr lang="fr-CA" dirty="0" err="1" smtClean="0"/>
              <a:t>rely</a:t>
            </a:r>
            <a:r>
              <a:rPr lang="fr-CA" dirty="0" smtClean="0"/>
              <a:t> on sunlight, </a:t>
            </a:r>
          </a:p>
          <a:p>
            <a:pPr marL="0" indent="0" algn="ctr">
              <a:buNone/>
            </a:pPr>
            <a:r>
              <a:rPr lang="fr-CA" dirty="0" err="1" smtClean="0"/>
              <a:t>this</a:t>
            </a:r>
            <a:r>
              <a:rPr lang="fr-CA" dirty="0" smtClean="0"/>
              <a:t> </a:t>
            </a:r>
            <a:r>
              <a:rPr lang="fr-CA" dirty="0" err="1"/>
              <a:t>f</a:t>
            </a:r>
            <a:r>
              <a:rPr lang="fr-CA" dirty="0" err="1" smtClean="0"/>
              <a:t>ood</a:t>
            </a:r>
            <a:r>
              <a:rPr lang="fr-CA" dirty="0" smtClean="0"/>
              <a:t> web relies on </a:t>
            </a:r>
            <a:r>
              <a:rPr lang="fr-CA" dirty="0" err="1" smtClean="0"/>
              <a:t>tiny</a:t>
            </a:r>
            <a:r>
              <a:rPr lang="fr-CA" dirty="0" smtClean="0"/>
              <a:t> </a:t>
            </a:r>
            <a:r>
              <a:rPr lang="fr-CA" sz="4000" b="1" dirty="0" err="1" smtClean="0">
                <a:solidFill>
                  <a:schemeClr val="accent2"/>
                </a:solidFill>
              </a:rPr>
              <a:t>chemosynthetic</a:t>
            </a:r>
            <a:r>
              <a:rPr lang="fr-CA" sz="4000" b="1" dirty="0" smtClean="0">
                <a:solidFill>
                  <a:schemeClr val="accent2"/>
                </a:solidFill>
              </a:rPr>
              <a:t> </a:t>
            </a:r>
            <a:r>
              <a:rPr lang="fr-CA" sz="4000" b="1" dirty="0" err="1" smtClean="0">
                <a:solidFill>
                  <a:schemeClr val="accent2"/>
                </a:solidFill>
              </a:rPr>
              <a:t>bacteria</a:t>
            </a:r>
            <a:r>
              <a:rPr lang="fr-CA" dirty="0" smtClean="0"/>
              <a:t>.</a:t>
            </a:r>
            <a:endParaRPr lang="fr-CA" dirty="0"/>
          </a:p>
        </p:txBody>
      </p:sp>
      <p:pic>
        <p:nvPicPr>
          <p:cNvPr id="4" name="Image 3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86162" y="1274311"/>
            <a:ext cx="4708477" cy="3531358"/>
          </a:xfrm>
          <a:prstGeom prst="rect">
            <a:avLst/>
          </a:prstGeom>
        </p:spPr>
      </p:pic>
      <p:cxnSp>
        <p:nvCxnSpPr>
          <p:cNvPr id="6" name="Connecteur droit avec flèche 5"/>
          <p:cNvCxnSpPr/>
          <p:nvPr/>
        </p:nvCxnSpPr>
        <p:spPr>
          <a:xfrm flipH="1" flipV="1">
            <a:off x="2754569" y="2540000"/>
            <a:ext cx="2518210" cy="1231901"/>
          </a:xfrm>
          <a:prstGeom prst="straightConnector1">
            <a:avLst/>
          </a:prstGeom>
          <a:ln w="73025">
            <a:tailEnd type="triangle"/>
          </a:ln>
        </p:spPr>
        <p:style>
          <a:lnRef idx="1">
            <a:schemeClr val="accent2"/>
          </a:lnRef>
          <a:fillRef idx="0">
            <a:schemeClr val="accent2"/>
          </a:fillRef>
          <a:effectRef idx="0">
            <a:schemeClr val="accent2"/>
          </a:effectRef>
          <a:fontRef idx="minor">
            <a:schemeClr val="tx1"/>
          </a:fontRef>
        </p:style>
      </p:cxnSp>
      <p:sp>
        <p:nvSpPr>
          <p:cNvPr id="7" name="ZoneTexte 6"/>
          <p:cNvSpPr txBox="1"/>
          <p:nvPr/>
        </p:nvSpPr>
        <p:spPr>
          <a:xfrm>
            <a:off x="830453" y="2309167"/>
            <a:ext cx="1924116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fr-CA" sz="2400" dirty="0" err="1" smtClean="0"/>
              <a:t>Microbial</a:t>
            </a:r>
            <a:r>
              <a:rPr lang="fr-CA" sz="2400" dirty="0" smtClean="0"/>
              <a:t> mat</a:t>
            </a:r>
            <a:endParaRPr lang="fr-CA" sz="2400" dirty="0"/>
          </a:p>
        </p:txBody>
      </p:sp>
      <p:sp>
        <p:nvSpPr>
          <p:cNvPr id="8" name="ZoneTexte 3"/>
          <p:cNvSpPr txBox="1"/>
          <p:nvPr/>
        </p:nvSpPr>
        <p:spPr>
          <a:xfrm rot="771086">
            <a:off x="8213456" y="2895316"/>
            <a:ext cx="3357864" cy="1446550"/>
          </a:xfrm>
          <a:prstGeom prst="rect">
            <a:avLst/>
          </a:prstGeom>
          <a:noFill/>
          <a:ln w="53975">
            <a:solidFill>
              <a:schemeClr val="accent2"/>
            </a:solidFill>
          </a:ln>
        </p:spPr>
        <p:txBody>
          <a:bodyPr wrap="square" rtlCol="0">
            <a:spAutoFit/>
          </a:bodyPr>
          <a:lstStyle/>
          <a:p>
            <a:r>
              <a:rPr lang="fr-CA" sz="2200" b="1" dirty="0" err="1" smtClean="0"/>
              <a:t>Did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you</a:t>
            </a:r>
            <a:r>
              <a:rPr lang="fr-CA" sz="2200" b="1" dirty="0" smtClean="0"/>
              <a:t> know?... This type of </a:t>
            </a:r>
            <a:r>
              <a:rPr lang="fr-CA" sz="2200" b="1" dirty="0" err="1" smtClean="0"/>
              <a:t>community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is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where</a:t>
            </a:r>
            <a:r>
              <a:rPr lang="fr-CA" sz="2200" b="1" dirty="0" smtClean="0"/>
              <a:t> life on </a:t>
            </a:r>
            <a:r>
              <a:rPr lang="fr-CA" sz="2200" b="1" dirty="0" err="1" smtClean="0"/>
              <a:t>Earth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is</a:t>
            </a:r>
            <a:r>
              <a:rPr lang="fr-CA" sz="2200" b="1" dirty="0" smtClean="0"/>
              <a:t> </a:t>
            </a:r>
            <a:r>
              <a:rPr lang="fr-CA" sz="2200" b="1" dirty="0" err="1" smtClean="0"/>
              <a:t>thought</a:t>
            </a:r>
            <a:r>
              <a:rPr lang="fr-CA" sz="2200" b="1" dirty="0" smtClean="0"/>
              <a:t> to have </a:t>
            </a:r>
            <a:r>
              <a:rPr lang="fr-CA" sz="2200" b="1" dirty="0" err="1" smtClean="0"/>
              <a:t>started</a:t>
            </a:r>
            <a:r>
              <a:rPr lang="fr-CA" sz="2200" b="1" dirty="0" smtClean="0"/>
              <a:t>...</a:t>
            </a:r>
            <a:endParaRPr lang="fr-CA" sz="2200" b="1" dirty="0"/>
          </a:p>
        </p:txBody>
      </p:sp>
    </p:spTree>
    <p:extLst>
      <p:ext uri="{BB962C8B-B14F-4D97-AF65-F5344CB8AC3E}">
        <p14:creationId xmlns:p14="http://schemas.microsoft.com/office/powerpoint/2010/main" val="7485679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p14:dur="10"/>
    </mc:Choice>
    <mc:Fallback xmlns="">
      <p:transition/>
    </mc:Fallback>
  </mc:AlternateContent>
  <p:timing>
    <p:tnLst>
      <p:par>
        <p:cTn xmlns:p14="http://schemas.microsoft.com/office/powerpoint/2010/main" id="1" dur="indefinite" restart="never" nodeType="tmRoot"/>
      </p:par>
    </p:tnLst>
  </p:timing>
</p:sld>
</file>

<file path=ppt/theme/theme1.xml><?xml version="1.0" encoding="utf-8"?>
<a:theme xmlns:a="http://schemas.openxmlformats.org/drawingml/2006/main" name="Thèm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=""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2725</TotalTime>
  <Words>561</Words>
  <Application>Microsoft Macintosh PowerPoint</Application>
  <PresentationFormat>Custom</PresentationFormat>
  <Paragraphs>94</Paragraphs>
  <Slides>13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13</vt:i4>
      </vt:variant>
    </vt:vector>
  </HeadingPairs>
  <TitlesOfParts>
    <vt:vector size="14" baseType="lpstr">
      <vt:lpstr>Thème Office</vt:lpstr>
      <vt:lpstr>Get prepared!</vt:lpstr>
      <vt:lpstr>April 29th: a deep dive awaits you! </vt:lpstr>
      <vt:lpstr>Prepare your DEEP SEA LOG</vt:lpstr>
      <vt:lpstr>Where exactly will we dive? </vt:lpstr>
      <vt:lpstr>How deep is the ocean? </vt:lpstr>
      <vt:lpstr>PowerPoint Presentation</vt:lpstr>
      <vt:lpstr>What kind of environment will we find?</vt:lpstr>
      <vt:lpstr>What lives there? </vt:lpstr>
      <vt:lpstr>How can animals live there?</vt:lpstr>
      <vt:lpstr>The challenge is getting there! </vt:lpstr>
      <vt:lpstr>Why are we going there?</vt:lpstr>
      <vt:lpstr>You never know what you could find!</vt:lpstr>
      <vt:lpstr>What’s Next? More Live Dives… </vt:lpstr>
    </vt:vector>
  </TitlesOfParts>
  <Company>CLG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Get prepaired!</dc:title>
  <dc:creator>Daigle Philippe</dc:creator>
  <cp:lastModifiedBy>Maeva Gauthier</cp:lastModifiedBy>
  <cp:revision>49</cp:revision>
  <dcterms:created xsi:type="dcterms:W3CDTF">2016-04-16T18:28:01Z</dcterms:created>
  <dcterms:modified xsi:type="dcterms:W3CDTF">2016-04-20T21:39:46Z</dcterms:modified>
</cp:coreProperties>
</file>