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83" r:id="rId3"/>
    <p:sldId id="257" r:id="rId4"/>
    <p:sldId id="258" r:id="rId5"/>
    <p:sldId id="259" r:id="rId6"/>
    <p:sldId id="260" r:id="rId7"/>
    <p:sldId id="261" r:id="rId8"/>
    <p:sldId id="262" r:id="rId9"/>
    <p:sldId id="284" r:id="rId10"/>
    <p:sldId id="286" r:id="rId11"/>
    <p:sldId id="280" r:id="rId12"/>
    <p:sldId id="289" r:id="rId13"/>
    <p:sldId id="290" r:id="rId14"/>
    <p:sldId id="291" r:id="rId15"/>
    <p:sldId id="292" r:id="rId16"/>
    <p:sldId id="281" r:id="rId17"/>
    <p:sldId id="287" r:id="rId18"/>
    <p:sldId id="288" r:id="rId19"/>
    <p:sldId id="28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40" autoAdjust="0"/>
    <p:restoredTop sz="85278" autoAdjust="0"/>
  </p:normalViewPr>
  <p:slideViewPr>
    <p:cSldViewPr snapToGrid="0">
      <p:cViewPr>
        <p:scale>
          <a:sx n="60" d="100"/>
          <a:sy n="60" d="100"/>
        </p:scale>
        <p:origin x="-1688" y="-600"/>
      </p:cViewPr>
      <p:guideLst>
        <p:guide orient="horz" pos="2160"/>
        <p:guide pos="3840"/>
      </p:guideLst>
    </p:cSldViewPr>
  </p:slideViewPr>
  <p:notesTextViewPr>
    <p:cViewPr>
      <p:scale>
        <a:sx n="1" d="1"/>
        <a:sy n="1" d="1"/>
      </p:scale>
      <p:origin x="0" y="0"/>
    </p:cViewPr>
  </p:notesTextViewPr>
  <p:sorterViewPr>
    <p:cViewPr>
      <p:scale>
        <a:sx n="100" d="100"/>
        <a:sy n="100" d="100"/>
      </p:scale>
      <p:origin x="0" y="-33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693810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9" Type="http://schemas.openxmlformats.org/officeDocument/2006/relationships/hyperlink" Target="https://fr.wikipedia.org/wiki/Montaison_(poisson)" TargetMode="External"/><Relationship Id="rId20" Type="http://schemas.openxmlformats.org/officeDocument/2006/relationships/hyperlink" Target="https://fr.wikipedia.org/wiki/%C3%89chelle_%C3%A0_poissons" TargetMode="External"/><Relationship Id="rId21" Type="http://schemas.openxmlformats.org/officeDocument/2006/relationships/hyperlink" Target="https://fr.wikipedia.org/wiki/Ours" TargetMode="External"/><Relationship Id="rId22" Type="http://schemas.openxmlformats.org/officeDocument/2006/relationships/hyperlink" Target="https://fr.wikipedia.org/wiki/Lynx" TargetMode="External"/><Relationship Id="rId23" Type="http://schemas.openxmlformats.org/officeDocument/2006/relationships/hyperlink" Target="https://fr.wikipedia.org/wiki/Loup" TargetMode="External"/><Relationship Id="rId24" Type="http://schemas.openxmlformats.org/officeDocument/2006/relationships/hyperlink" Target="https://fr.wikipedia.org/wiki/Aigle_p%C3%AAcheur" TargetMode="External"/><Relationship Id="rId25" Type="http://schemas.openxmlformats.org/officeDocument/2006/relationships/hyperlink" Target="https://fr.wikipedia.org/wiki/S%C3%A9lection_naturelle" TargetMode="External"/><Relationship Id="rId10" Type="http://schemas.openxmlformats.org/officeDocument/2006/relationships/hyperlink" Target="https://fr.wikipedia.org/wiki/Saumon%23cite_note-5" TargetMode="External"/><Relationship Id="rId11" Type="http://schemas.openxmlformats.org/officeDocument/2006/relationships/hyperlink" Target="https://fr.wikipedia.org/wiki/Saumon%23cite_note-6" TargetMode="External"/><Relationship Id="rId12" Type="http://schemas.openxmlformats.org/officeDocument/2006/relationships/hyperlink" Target="https://fr.wikipedia.org/wiki/Saumon%23cite_note-7" TargetMode="External"/><Relationship Id="rId13" Type="http://schemas.openxmlformats.org/officeDocument/2006/relationships/hyperlink" Target="https://fr.wikipedia.org/wiki/Pollution_de_l'eau" TargetMode="External"/><Relationship Id="rId14" Type="http://schemas.openxmlformats.org/officeDocument/2006/relationships/hyperlink" Target="https://fr.wikipedia.org/wiki/Pollution_g%C3%A9n%C3%A9tique" TargetMode="External"/><Relationship Id="rId15" Type="http://schemas.openxmlformats.org/officeDocument/2006/relationships/hyperlink" Target="https://fr.wikipedia.org/wiki/R%C3%A9gulation_osmotique" TargetMode="External"/><Relationship Id="rId16" Type="http://schemas.openxmlformats.org/officeDocument/2006/relationships/hyperlink" Target="https://fr.wikipedia.org/wiki/Saumon%23cite_note-8" TargetMode="External"/><Relationship Id="rId17" Type="http://schemas.openxmlformats.org/officeDocument/2006/relationships/hyperlink" Target="https://fr.wikipedia.org/wiki/Fray%C3%A8re" TargetMode="External"/><Relationship Id="rId18" Type="http://schemas.openxmlformats.org/officeDocument/2006/relationships/hyperlink" Target="https://fr.wikipedia.org/wiki/Sperme" TargetMode="External"/><Relationship Id="rId19" Type="http://schemas.openxmlformats.org/officeDocument/2006/relationships/hyperlink" Target="https://fr.wikipedia.org/wiki/N%C3%A9cromasse" TargetMode="External"/><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fr.wikipedia.org/wiki/Migration_des_poissons" TargetMode="External"/><Relationship Id="rId4" Type="http://schemas.openxmlformats.org/officeDocument/2006/relationships/hyperlink" Target="https://fr.wikipedia.org/wiki/Eau_douce" TargetMode="External"/><Relationship Id="rId5" Type="http://schemas.openxmlformats.org/officeDocument/2006/relationships/hyperlink" Target="https://fr.wikipedia.org/wiki/Mer" TargetMode="External"/><Relationship Id="rId6" Type="http://schemas.openxmlformats.org/officeDocument/2006/relationships/hyperlink" Target="https://fr.wikipedia.org/w/index.php?title=Homing_(biologie)&amp;action=edit&amp;redlink=1" TargetMode="External"/><Relationship Id="rId7" Type="http://schemas.openxmlformats.org/officeDocument/2006/relationships/hyperlink" Target="https://fr.wikipedia.org/wiki/Fraie" TargetMode="External"/><Relationship Id="rId8" Type="http://schemas.openxmlformats.org/officeDocument/2006/relationships/hyperlink" Target="https://fr.wikipedia.org/wiki/Salinit%C3%A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fr-CA"/>
              <a:t>Mettre description de FEP en français</a:t>
            </a: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90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08A663C-3AD0-634E-9B4D-A06865DBF1D0}" type="slidenum">
              <a:rPr lang="en-US" smtClean="0"/>
              <a:pPr/>
              <a:t>13</a:t>
            </a:fld>
            <a:endParaRPr lang="en-US"/>
          </a:p>
        </p:txBody>
      </p:sp>
    </p:spTree>
    <p:extLst>
      <p:ext uri="{BB962C8B-B14F-4D97-AF65-F5344CB8AC3E}">
        <p14:creationId xmlns:p14="http://schemas.microsoft.com/office/powerpoint/2010/main" val="128235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smtClean="0"/>
              <a:t>Margaret </a:t>
            </a:r>
            <a:r>
              <a:rPr lang="fr-CA" dirty="0" err="1" smtClean="0"/>
              <a:t>Kalacska</a:t>
            </a:r>
            <a:r>
              <a:rPr lang="fr-CA" baseline="0" dirty="0" smtClean="0"/>
              <a:t> et Oliver </a:t>
            </a:r>
            <a:r>
              <a:rPr lang="fr-CA" baseline="0" dirty="0" err="1" smtClean="0"/>
              <a:t>Lucanus</a:t>
            </a:r>
            <a:r>
              <a:rPr lang="fr-CA" baseline="0" dirty="0" smtClean="0"/>
              <a:t> de l’Université McGill profiteront de notre visite sur la rivière Campbell pour effectuer un survol à l’aide d’un </a:t>
            </a:r>
            <a:r>
              <a:rPr lang="fr-CA" baseline="0" dirty="0" err="1" smtClean="0"/>
              <a:t>drône</a:t>
            </a:r>
            <a:r>
              <a:rPr lang="fr-CA" baseline="0" dirty="0" smtClean="0"/>
              <a:t> équipé de caméras spéciales qui permettront d’analyser la rivière sous plusieurs aspects. Ce vol de reconnaissance permettra peut-être même de dénombrer les saumons dans la rivière. Cette nouvelle technologie (première année d’application pour le recensement à distance) permettra, entre autre, de faire un modèle en trois dimension de la rivière. Vous vivrez cette expérience unique en compagnie de scientifiques à la fine pointe de la technologie. </a:t>
            </a:r>
            <a:endParaRPr lang="fr-CA" dirty="0"/>
          </a:p>
        </p:txBody>
      </p:sp>
    </p:spTree>
    <p:extLst>
      <p:ext uri="{BB962C8B-B14F-4D97-AF65-F5344CB8AC3E}">
        <p14:creationId xmlns:p14="http://schemas.microsoft.com/office/powerpoint/2010/main" val="302714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altLang="fr-FR" sz="1100" dirty="0" smtClean="0"/>
              <a:t>La différence entre l’effet de serre « naturel » et l’effet de serre en partie causé par l’activité humaine (industries, utilisations des sols, transports, consommation, etc.). L’émission des gaz à effet de serre (GES) accentue la rétention thermique de l’atmosphère. Plus de carbone dans l’air signifie aussi plus de carbone qui se dissout dans l’eau</a:t>
            </a:r>
            <a:r>
              <a:rPr lang="fr-CA" altLang="fr-FR" sz="1100" baseline="0" dirty="0" smtClean="0"/>
              <a:t> formant ainsi de l’acide carbonique et acidifiant l’eau de la planète. De l’eau plus chaude signifie moins d’oxygène disponible pour les saumons et une eau plus acide est aussi un obstacle à la reproduction de ces animaux. </a:t>
            </a:r>
            <a:endParaRPr lang="fr-CA" altLang="fr-FR" sz="1100" dirty="0" smtClean="0"/>
          </a:p>
          <a:p>
            <a:endParaRPr lang="fr-CA" dirty="0"/>
          </a:p>
        </p:txBody>
      </p:sp>
    </p:spTree>
    <p:extLst>
      <p:ext uri="{BB962C8B-B14F-4D97-AF65-F5344CB8AC3E}">
        <p14:creationId xmlns:p14="http://schemas.microsoft.com/office/powerpoint/2010/main" val="25573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lang="fr-CA" dirty="0"/>
          </a:p>
        </p:txBody>
      </p:sp>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14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44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fr-CA" dirty="0"/>
              <a:t>La migration est souvent contrôlée par les hormones (ex: mélatonine) qui varient en fonction de stimuli environnementaux tels que la durée du jour, la disponibilité de la nourriture ou la température. </a:t>
            </a:r>
          </a:p>
          <a:p>
            <a:pPr lvl="0">
              <a:spcBef>
                <a:spcPts val="0"/>
              </a:spcBef>
              <a:buNone/>
            </a:pPr>
            <a:endParaRPr dirty="0"/>
          </a:p>
          <a:p>
            <a:pPr lvl="0">
              <a:spcBef>
                <a:spcPts val="0"/>
              </a:spcBef>
              <a:buNone/>
            </a:pPr>
            <a:r>
              <a:rPr lang="fr-CA" dirty="0"/>
              <a:t>Ces migrations donnent lieu à certaines des manifestations animales les plus spectaculaires sur la planète. </a:t>
            </a:r>
          </a:p>
          <a:p>
            <a:pPr lvl="0">
              <a:spcBef>
                <a:spcPts val="0"/>
              </a:spcBef>
              <a:buNone/>
            </a:pPr>
            <a:endParaRPr dirty="0"/>
          </a:p>
          <a:p>
            <a:pPr lvl="0">
              <a:spcBef>
                <a:spcPts val="0"/>
              </a:spcBef>
              <a:buNone/>
            </a:pPr>
            <a:r>
              <a:rPr lang="fr-CA" dirty="0"/>
              <a:t>La grande migration des gnous (Images de gauche). Essayez d’imaginer un million et demi de gnous qui parcourent plus de trois milles kilomètres dans la </a:t>
            </a:r>
            <a:r>
              <a:rPr lang="fr-CA" dirty="0" err="1"/>
              <a:t>Serengeti</a:t>
            </a:r>
            <a:r>
              <a:rPr lang="fr-CA" dirty="0"/>
              <a:t> et sur le plateau du Masaï </a:t>
            </a:r>
            <a:r>
              <a:rPr lang="fr-CA" dirty="0" err="1"/>
              <a:t>Mara</a:t>
            </a:r>
            <a:r>
              <a:rPr lang="fr-CA" dirty="0"/>
              <a:t> (Afrique de l’est). Des milliers de gnous y perdront la vie; mangés par des crocodiles, des hippopotames, des lions, des guépards, des hyènes et autres prédateurs vigilants. Pourtant, depuis des milliers d’années, suivant la saison des pluie, en quête de nourriture et d’eau, dans un équilibre précaire, l’immense troupeau répète cette migration inéluctable. </a:t>
            </a:r>
          </a:p>
          <a:p>
            <a:pPr lvl="0">
              <a:spcBef>
                <a:spcPts val="0"/>
              </a:spcBef>
              <a:buNone/>
            </a:pPr>
            <a:endParaRPr dirty="0"/>
          </a:p>
          <a:p>
            <a:pPr lvl="0">
              <a:spcBef>
                <a:spcPts val="0"/>
              </a:spcBef>
              <a:buNone/>
            </a:pPr>
            <a:r>
              <a:rPr lang="fr-CA" dirty="0"/>
              <a:t>La migration spectaculaire des papillons monarques (images de droite). Pendant plusieurs années, cette migration était mystérieuse. Nous ne savions pas où allaient les papillons migrateurs. Or, en 1975, le Dr. Frank Urquhart a décidé de mettre des petites bagues aux papillons, ce qui lui permettait de les identifier en les </a:t>
            </a:r>
            <a:r>
              <a:rPr lang="fr-CA" dirty="0" err="1"/>
              <a:t>recapturant</a:t>
            </a:r>
            <a:r>
              <a:rPr lang="fr-CA" dirty="0"/>
              <a:t>. (technique de la capture-recapture). Maintenant, nous savons que de la fin août à la mi-octobre, plusieurs population de monarques quitte le froid canadien pour voyager plus de 3000 km vers les forêts montagneuses du centre du Mexique. Là-bas, c’est par millions qu’on peut les voir dans les aires d’hivernage. Au mois de mars, ils commenceront à remonter vers le Nord pour se reproduire sur les asclépiades. Il faut donc comprendre que ces “aires d’hivernage” sont des endroits très importants à conserver pour préserver cette magnifique espèce de papillon. </a:t>
            </a:r>
          </a:p>
          <a:p>
            <a:pPr lvl="0">
              <a:spcBef>
                <a:spcPts val="0"/>
              </a:spcBef>
              <a:buNone/>
            </a:pPr>
            <a:endParaRPr dirty="0"/>
          </a:p>
          <a:p>
            <a:pPr lvl="0">
              <a:spcBef>
                <a:spcPts val="0"/>
              </a:spcBef>
              <a:buNone/>
            </a:pPr>
            <a:r>
              <a:rPr lang="fr-CA" dirty="0"/>
              <a:t>Puisque la température joue un grand rôle dans le déclenchement de plusieurs migrations, les changements climatiques risquent de nuire considérablement aux espèces migratrices et spécialement aux poissons migrateurs. Une grande étude, faite sur l’ensemble du continent européen, en fait d’ailleurs état (</a:t>
            </a:r>
            <a:r>
              <a:rPr lang="fr-CA" sz="1100" dirty="0" err="1">
                <a:solidFill>
                  <a:schemeClr val="dk1"/>
                </a:solidFill>
              </a:rPr>
              <a:t>Rochard</a:t>
            </a:r>
            <a:r>
              <a:rPr lang="fr-CA" sz="1100" dirty="0">
                <a:solidFill>
                  <a:schemeClr val="dk1"/>
                </a:solidFill>
              </a:rPr>
              <a:t> E. - juin 2009 - « </a:t>
            </a:r>
            <a:r>
              <a:rPr lang="fr-CA" sz="1100" i="1" dirty="0">
                <a:solidFill>
                  <a:schemeClr val="dk1"/>
                </a:solidFill>
              </a:rPr>
              <a:t>Réchauffement climatique et poissons migrateurs</a:t>
            </a:r>
            <a:r>
              <a:rPr lang="fr-CA" sz="1100" dirty="0">
                <a:solidFill>
                  <a:schemeClr val="dk1"/>
                </a:solidFill>
              </a:rPr>
              <a:t> », Adour Garonne n° 106, 2 p.). </a:t>
            </a:r>
            <a:r>
              <a:rPr lang="fr-CA" dirty="0">
                <a:solidFill>
                  <a:schemeClr val="dk1"/>
                </a:solidFill>
              </a:rPr>
              <a:t>À cette menace déjà mesurable s’ajoutent l’impact des activités humaines comme le déboisement des berges, les barrages, la pollution de l’eau et la surpêche.  </a:t>
            </a: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70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43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2368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CA" dirty="0"/>
              <a:t>Outres les défis naturels (</a:t>
            </a:r>
            <a:r>
              <a:rPr lang="fr-CA" dirty="0" smtClean="0"/>
              <a:t>Prédateurs comme les</a:t>
            </a:r>
            <a:r>
              <a:rPr lang="fr-CA" baseline="0" dirty="0" smtClean="0"/>
              <a:t> ours, lynx, loups, aigles…</a:t>
            </a:r>
            <a:r>
              <a:rPr lang="fr-CA" dirty="0" smtClean="0"/>
              <a:t>, les chutes</a:t>
            </a:r>
            <a:r>
              <a:rPr lang="fr-CA" dirty="0"/>
              <a:t>, </a:t>
            </a:r>
            <a:r>
              <a:rPr lang="fr-CA" dirty="0" smtClean="0"/>
              <a:t>les</a:t>
            </a:r>
            <a:r>
              <a:rPr lang="fr-CA" baseline="0" dirty="0" smtClean="0"/>
              <a:t> </a:t>
            </a:r>
            <a:r>
              <a:rPr lang="fr-CA" dirty="0" smtClean="0"/>
              <a:t>rapides</a:t>
            </a:r>
            <a:r>
              <a:rPr lang="fr-CA" dirty="0"/>
              <a:t>, </a:t>
            </a:r>
            <a:r>
              <a:rPr lang="fr-CA" dirty="0" smtClean="0"/>
              <a:t>les courants</a:t>
            </a:r>
            <a:r>
              <a:rPr lang="fr-CA" dirty="0"/>
              <a:t>…), les saumons doivent aussi </a:t>
            </a:r>
            <a:r>
              <a:rPr lang="fr-CA" dirty="0" smtClean="0"/>
              <a:t>affronter des défis artificiels comme </a:t>
            </a:r>
            <a:r>
              <a:rPr lang="fr-CA" dirty="0"/>
              <a:t>les barrages, certaines rivières qui ont été modifiées pour faire passer des routes ou construire des </a:t>
            </a:r>
            <a:r>
              <a:rPr lang="fr-CA" dirty="0" smtClean="0"/>
              <a:t>habitations,</a:t>
            </a:r>
            <a:r>
              <a:rPr lang="fr-CA" baseline="0" dirty="0" smtClean="0"/>
              <a:t> la pollution de l’eau, le réchauffement et l’acidification des cours d’eau.. </a:t>
            </a:r>
            <a:r>
              <a:rPr lang="fr-CA" dirty="0" smtClean="0"/>
              <a:t> </a:t>
            </a:r>
            <a:r>
              <a:rPr lang="fr-CA" dirty="0"/>
              <a:t>Ils doivent </a:t>
            </a:r>
            <a:r>
              <a:rPr lang="fr-CA" dirty="0" smtClean="0"/>
              <a:t>en</a:t>
            </a:r>
            <a:r>
              <a:rPr lang="fr-CA" baseline="0" dirty="0" smtClean="0"/>
              <a:t> plus</a:t>
            </a:r>
            <a:r>
              <a:rPr lang="fr-CA" dirty="0" smtClean="0"/>
              <a:t> </a:t>
            </a:r>
            <a:r>
              <a:rPr lang="fr-CA" dirty="0"/>
              <a:t>affronter les pêcheurs!</a:t>
            </a:r>
          </a:p>
        </p:txBody>
      </p:sp>
    </p:spTree>
    <p:extLst>
      <p:ext uri="{BB962C8B-B14F-4D97-AF65-F5344CB8AC3E}">
        <p14:creationId xmlns:p14="http://schemas.microsoft.com/office/powerpoint/2010/main" val="100029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sz="1100" kern="1200" dirty="0" smtClean="0">
                <a:solidFill>
                  <a:schemeClr val="tx1"/>
                </a:solidFill>
                <a:effectLst/>
                <a:latin typeface="+mn-lt"/>
                <a:ea typeface="+mn-ea"/>
                <a:cs typeface="+mn-cs"/>
              </a:rPr>
              <a:t>Le saumon est « </a:t>
            </a:r>
            <a:r>
              <a:rPr lang="fr-CA" sz="1100" u="sng" kern="1200" dirty="0" smtClean="0">
                <a:solidFill>
                  <a:schemeClr val="tx1"/>
                </a:solidFill>
                <a:effectLst/>
                <a:latin typeface="+mn-lt"/>
                <a:ea typeface="+mn-ea"/>
                <a:cs typeface="+mn-cs"/>
                <a:hlinkClick r:id="rId3" tooltip="Migration des poissons"/>
              </a:rPr>
              <a:t>anadrome</a:t>
            </a:r>
            <a:r>
              <a:rPr lang="fr-CA" sz="1100" kern="1200" dirty="0" smtClean="0">
                <a:solidFill>
                  <a:schemeClr val="tx1"/>
                </a:solidFill>
                <a:effectLst/>
                <a:latin typeface="+mn-lt"/>
                <a:ea typeface="+mn-ea"/>
                <a:cs typeface="+mn-cs"/>
              </a:rPr>
              <a:t> »: il naît en </a:t>
            </a:r>
            <a:r>
              <a:rPr lang="fr-CA" sz="1100" u="sng" kern="1200" dirty="0" smtClean="0">
                <a:solidFill>
                  <a:schemeClr val="tx1"/>
                </a:solidFill>
                <a:effectLst/>
                <a:latin typeface="+mn-lt"/>
                <a:ea typeface="+mn-ea"/>
                <a:cs typeface="+mn-cs"/>
                <a:hlinkClick r:id="rId4" tooltip="Eau douce"/>
              </a:rPr>
              <a:t>eau douce</a:t>
            </a:r>
            <a:r>
              <a:rPr lang="fr-CA" sz="1100" kern="1200" dirty="0" smtClean="0">
                <a:solidFill>
                  <a:schemeClr val="tx1"/>
                </a:solidFill>
                <a:effectLst/>
                <a:latin typeface="+mn-lt"/>
                <a:ea typeface="+mn-ea"/>
                <a:cs typeface="+mn-cs"/>
              </a:rPr>
              <a:t> en eaux courantes près des sources, puis descend instinctivement jusqu'à la </a:t>
            </a:r>
            <a:r>
              <a:rPr lang="fr-CA" sz="1100" u="sng" kern="1200" dirty="0" smtClean="0">
                <a:solidFill>
                  <a:schemeClr val="tx1"/>
                </a:solidFill>
                <a:effectLst/>
                <a:latin typeface="+mn-lt"/>
                <a:ea typeface="+mn-ea"/>
                <a:cs typeface="+mn-cs"/>
                <a:hlinkClick r:id="rId5" tooltip="Mer"/>
              </a:rPr>
              <a:t>mer</a:t>
            </a:r>
            <a:r>
              <a:rPr lang="fr-CA" sz="1100" kern="1200" dirty="0" smtClean="0">
                <a:solidFill>
                  <a:schemeClr val="tx1"/>
                </a:solidFill>
                <a:effectLst/>
                <a:latin typeface="+mn-lt"/>
                <a:ea typeface="+mn-ea"/>
                <a:cs typeface="+mn-cs"/>
              </a:rPr>
              <a:t> où il vit 1 à 3 ans, puis retourne dans le fleuve dans lequel il est né (phénomène dénommé « </a:t>
            </a:r>
            <a:r>
              <a:rPr lang="fr-CA" sz="1100" i="1" u="sng" kern="1200" dirty="0" smtClean="0">
                <a:solidFill>
                  <a:schemeClr val="tx1"/>
                </a:solidFill>
                <a:effectLst/>
                <a:latin typeface="+mn-lt"/>
                <a:ea typeface="+mn-ea"/>
                <a:cs typeface="+mn-cs"/>
                <a:hlinkClick r:id="rId6" tooltip="Homing (biologie) (page inexistante)"/>
              </a:rPr>
              <a:t>Homing</a:t>
            </a:r>
            <a:r>
              <a:rPr lang="fr-CA" sz="1100" kern="1200" dirty="0" smtClean="0">
                <a:solidFill>
                  <a:schemeClr val="tx1"/>
                </a:solidFill>
                <a:effectLst/>
                <a:latin typeface="+mn-lt"/>
                <a:ea typeface="+mn-ea"/>
                <a:cs typeface="+mn-cs"/>
              </a:rPr>
              <a:t> ») pour </a:t>
            </a:r>
            <a:r>
              <a:rPr lang="fr-CA" sz="1100" u="sng" kern="1200" dirty="0" smtClean="0">
                <a:solidFill>
                  <a:schemeClr val="tx1"/>
                </a:solidFill>
                <a:effectLst/>
                <a:latin typeface="+mn-lt"/>
                <a:ea typeface="+mn-ea"/>
                <a:cs typeface="+mn-cs"/>
                <a:hlinkClick r:id="rId7" tooltip="Fraie"/>
              </a:rPr>
              <a:t>frayer</a:t>
            </a:r>
            <a:r>
              <a:rPr lang="fr-CA" sz="1100" kern="1200" dirty="0" smtClean="0">
                <a:solidFill>
                  <a:schemeClr val="tx1"/>
                </a:solidFill>
                <a:effectLst/>
                <a:latin typeface="+mn-lt"/>
                <a:ea typeface="+mn-ea"/>
                <a:cs typeface="+mn-cs"/>
              </a:rPr>
              <a:t> (se reproduire) et généralement mourir après la ponte (certaines populations de quelques espèces peuvent cependant passer toute leur vie en eau douce).</a:t>
            </a:r>
          </a:p>
          <a:p>
            <a:r>
              <a:rPr lang="fr-CA" sz="1100" kern="1200" dirty="0" smtClean="0">
                <a:solidFill>
                  <a:schemeClr val="tx1"/>
                </a:solidFill>
                <a:effectLst/>
                <a:latin typeface="+mn-lt"/>
                <a:ea typeface="+mn-ea"/>
                <a:cs typeface="+mn-cs"/>
              </a:rPr>
              <a:t>Ce cycle implique de profondes modifications physiologiques permettant une adaptation au large gradient de </a:t>
            </a:r>
            <a:r>
              <a:rPr lang="fr-CA" sz="1100" u="sng" kern="1200" dirty="0" smtClean="0">
                <a:solidFill>
                  <a:schemeClr val="tx1"/>
                </a:solidFill>
                <a:effectLst/>
                <a:latin typeface="+mn-lt"/>
                <a:ea typeface="+mn-ea"/>
                <a:cs typeface="+mn-cs"/>
                <a:hlinkClick r:id="rId8" tooltip="Salinité"/>
              </a:rPr>
              <a:t>salinité</a:t>
            </a:r>
            <a:r>
              <a:rPr lang="fr-CA" sz="1100" kern="1200" dirty="0" smtClean="0">
                <a:solidFill>
                  <a:schemeClr val="tx1"/>
                </a:solidFill>
                <a:effectLst/>
                <a:latin typeface="+mn-lt"/>
                <a:ea typeface="+mn-ea"/>
                <a:cs typeface="+mn-cs"/>
              </a:rPr>
              <a:t> auquel chaque individu doit s'adapter de sa naissance à sa mort. Il implique aussi une capacité (hormonale et de perception des modifications environnementales) lui permettant de migrer à la saison convenant le mieux à la « </a:t>
            </a:r>
            <a:r>
              <a:rPr lang="fr-CA" sz="1100" u="sng" kern="1200" dirty="0" smtClean="0">
                <a:solidFill>
                  <a:schemeClr val="tx1"/>
                </a:solidFill>
                <a:effectLst/>
                <a:latin typeface="+mn-lt"/>
                <a:ea typeface="+mn-ea"/>
                <a:cs typeface="+mn-cs"/>
                <a:hlinkClick r:id="rId9" tooltip="Montaison (poisson)"/>
              </a:rPr>
              <a:t>montaison</a:t>
            </a:r>
            <a:r>
              <a:rPr lang="fr-CA" sz="1100" kern="1200" dirty="0" smtClean="0">
                <a:solidFill>
                  <a:schemeClr val="tx1"/>
                </a:solidFill>
                <a:effectLst/>
                <a:latin typeface="+mn-lt"/>
                <a:ea typeface="+mn-ea"/>
                <a:cs typeface="+mn-cs"/>
              </a:rPr>
              <a:t> » et à la reproduction</a:t>
            </a:r>
            <a:r>
              <a:rPr lang="fr-CA" sz="1100" u="sng" kern="1200" baseline="30000" dirty="0" smtClean="0">
                <a:solidFill>
                  <a:schemeClr val="tx1"/>
                </a:solidFill>
                <a:effectLst/>
                <a:latin typeface="+mn-lt"/>
                <a:ea typeface="+mn-ea"/>
                <a:cs typeface="+mn-cs"/>
                <a:hlinkClick r:id="rId10"/>
              </a:rPr>
              <a:t>5</a:t>
            </a:r>
            <a:r>
              <a:rPr lang="fr-CA" sz="1100" kern="1200" dirty="0" smtClean="0">
                <a:solidFill>
                  <a:schemeClr val="tx1"/>
                </a:solidFill>
                <a:effectLst/>
                <a:latin typeface="+mn-lt"/>
                <a:ea typeface="+mn-ea"/>
                <a:cs typeface="+mn-cs"/>
              </a:rPr>
              <a:t>.</a:t>
            </a:r>
          </a:p>
          <a:p>
            <a:r>
              <a:rPr lang="fr-CA" sz="1100" kern="1200" dirty="0" smtClean="0">
                <a:solidFill>
                  <a:schemeClr val="tx1"/>
                </a:solidFill>
                <a:effectLst/>
                <a:latin typeface="+mn-lt"/>
                <a:ea typeface="+mn-ea"/>
                <a:cs typeface="+mn-cs"/>
              </a:rPr>
              <a:t>Les reproducteurs meurent habituellement après la ponte (sauf quelques exceptions). Poussé par son instinct, chaque saumon parcourt des milliers de kilomètres et remonte même de tout petits ruisseaux. Certains franchissent des cascades de trois mètres ou traversent des routes en profitant des inondations</a:t>
            </a:r>
            <a:r>
              <a:rPr lang="fr-CA" sz="1100" u="sng" kern="1200" baseline="30000" dirty="0" smtClean="0">
                <a:solidFill>
                  <a:schemeClr val="tx1"/>
                </a:solidFill>
                <a:effectLst/>
                <a:latin typeface="+mn-lt"/>
                <a:ea typeface="+mn-ea"/>
                <a:cs typeface="+mn-cs"/>
                <a:hlinkClick r:id="rId11"/>
              </a:rPr>
              <a:t>6</a:t>
            </a:r>
            <a:r>
              <a:rPr lang="fr-CA" sz="1100" kern="1200" dirty="0" smtClean="0">
                <a:solidFill>
                  <a:schemeClr val="tx1"/>
                </a:solidFill>
                <a:effectLst/>
                <a:latin typeface="+mn-lt"/>
                <a:ea typeface="+mn-ea"/>
                <a:cs typeface="+mn-cs"/>
              </a:rPr>
              <a:t>.</a:t>
            </a:r>
          </a:p>
          <a:p>
            <a:r>
              <a:rPr lang="fr-CA" sz="1100" kern="1200" dirty="0" smtClean="0">
                <a:solidFill>
                  <a:schemeClr val="tx1"/>
                </a:solidFill>
                <a:effectLst/>
                <a:latin typeface="+mn-lt"/>
                <a:ea typeface="+mn-ea"/>
                <a:cs typeface="+mn-cs"/>
              </a:rPr>
              <a:t>Même en l'absence d'obstacle physique et hors de la prédation naturelle, de nombreux poissons meurent durant la remontée</a:t>
            </a:r>
            <a:r>
              <a:rPr lang="fr-CA" sz="1100" u="sng" kern="1200" baseline="30000" dirty="0" smtClean="0">
                <a:solidFill>
                  <a:schemeClr val="tx1"/>
                </a:solidFill>
                <a:effectLst/>
                <a:latin typeface="+mn-lt"/>
                <a:ea typeface="+mn-ea"/>
                <a:cs typeface="+mn-cs"/>
                <a:hlinkClick r:id="rId12"/>
              </a:rPr>
              <a:t>7</a:t>
            </a:r>
            <a:r>
              <a:rPr lang="fr-CA" sz="1100" kern="1200" dirty="0" smtClean="0">
                <a:solidFill>
                  <a:schemeClr val="tx1"/>
                </a:solidFill>
                <a:effectLst/>
                <a:latin typeface="+mn-lt"/>
                <a:ea typeface="+mn-ea"/>
                <a:cs typeface="+mn-cs"/>
              </a:rPr>
              <a:t>, probablement parce qu'affaiblis ou perturbés par la </a:t>
            </a:r>
            <a:r>
              <a:rPr lang="fr-CA" sz="1100" u="sng" kern="1200" dirty="0" smtClean="0">
                <a:solidFill>
                  <a:schemeClr val="tx1"/>
                </a:solidFill>
                <a:effectLst/>
                <a:latin typeface="+mn-lt"/>
                <a:ea typeface="+mn-ea"/>
                <a:cs typeface="+mn-cs"/>
                <a:hlinkClick r:id="rId13" tooltip="Pollution de l'eau"/>
              </a:rPr>
              <a:t>pollution de l'eau</a:t>
            </a:r>
            <a:r>
              <a:rPr lang="fr-CA" sz="1100" kern="1200" dirty="0" smtClean="0">
                <a:solidFill>
                  <a:schemeClr val="tx1"/>
                </a:solidFill>
                <a:effectLst/>
                <a:latin typeface="+mn-lt"/>
                <a:ea typeface="+mn-ea"/>
                <a:cs typeface="+mn-cs"/>
              </a:rPr>
              <a:t>, en raison d'une </a:t>
            </a:r>
            <a:r>
              <a:rPr lang="fr-CA" sz="1100" u="sng" kern="1200" dirty="0" smtClean="0">
                <a:solidFill>
                  <a:schemeClr val="tx1"/>
                </a:solidFill>
                <a:effectLst/>
                <a:latin typeface="+mn-lt"/>
                <a:ea typeface="+mn-ea"/>
                <a:cs typeface="+mn-cs"/>
                <a:hlinkClick r:id="rId14" tooltip="Pollution génétique"/>
              </a:rPr>
              <a:t>pollution génétique</a:t>
            </a:r>
            <a:r>
              <a:rPr lang="fr-CA" sz="1100" kern="1200" dirty="0" smtClean="0">
                <a:solidFill>
                  <a:schemeClr val="tx1"/>
                </a:solidFill>
                <a:effectLst/>
                <a:latin typeface="+mn-lt"/>
                <a:ea typeface="+mn-ea"/>
                <a:cs typeface="+mn-cs"/>
              </a:rPr>
              <a:t> (croisement avec des saumons d'élevages qui se sont enfuis dans la nature) et/ou en raison de difficultés de </a:t>
            </a:r>
            <a:r>
              <a:rPr lang="fr-CA" sz="1100" u="sng" kern="1200" dirty="0" smtClean="0">
                <a:solidFill>
                  <a:schemeClr val="tx1"/>
                </a:solidFill>
                <a:effectLst/>
                <a:latin typeface="+mn-lt"/>
                <a:ea typeface="+mn-ea"/>
                <a:cs typeface="+mn-cs"/>
                <a:hlinkClick r:id="rId15" tooltip="Régulation osmotique"/>
              </a:rPr>
              <a:t>régulation osmotique</a:t>
            </a:r>
            <a:r>
              <a:rPr lang="fr-CA" sz="1100" u="sng" kern="1200" baseline="30000" dirty="0" smtClean="0">
                <a:solidFill>
                  <a:schemeClr val="tx1"/>
                </a:solidFill>
                <a:effectLst/>
                <a:latin typeface="+mn-lt"/>
                <a:ea typeface="+mn-ea"/>
                <a:cs typeface="+mn-cs"/>
                <a:hlinkClick r:id="rId16"/>
              </a:rPr>
              <a:t>8</a:t>
            </a:r>
            <a:r>
              <a:rPr lang="fr-CA" sz="1100" kern="1200" dirty="0" smtClean="0">
                <a:solidFill>
                  <a:schemeClr val="tx1"/>
                </a:solidFill>
                <a:effectLst/>
                <a:latin typeface="+mn-lt"/>
                <a:ea typeface="+mn-ea"/>
                <a:cs typeface="+mn-cs"/>
              </a:rPr>
              <a:t>.</a:t>
            </a:r>
          </a:p>
          <a:p>
            <a:r>
              <a:rPr lang="fr-CA" sz="1100" kern="1200" dirty="0" smtClean="0">
                <a:solidFill>
                  <a:schemeClr val="tx1"/>
                </a:solidFill>
                <a:effectLst/>
                <a:latin typeface="+mn-lt"/>
                <a:ea typeface="+mn-ea"/>
                <a:cs typeface="+mn-cs"/>
              </a:rPr>
              <a:t>Une fois sur le lieu de ponte (la </a:t>
            </a:r>
            <a:r>
              <a:rPr lang="fr-CA" sz="1100" u="sng" kern="1200" dirty="0" smtClean="0">
                <a:solidFill>
                  <a:schemeClr val="tx1"/>
                </a:solidFill>
                <a:effectLst/>
                <a:latin typeface="+mn-lt"/>
                <a:ea typeface="+mn-ea"/>
                <a:cs typeface="+mn-cs"/>
                <a:hlinkClick r:id="rId17" tooltip="Frayère"/>
              </a:rPr>
              <a:t>frayère</a:t>
            </a:r>
            <a:r>
              <a:rPr lang="fr-CA" sz="1100" kern="1200" dirty="0" smtClean="0">
                <a:solidFill>
                  <a:schemeClr val="tx1"/>
                </a:solidFill>
                <a:effectLst/>
                <a:latin typeface="+mn-lt"/>
                <a:ea typeface="+mn-ea"/>
                <a:cs typeface="+mn-cs"/>
              </a:rPr>
              <a:t>), la femelle creuse des dépressions dans le gravier avec sa queue. Quand elle pond, le mâle émet son </a:t>
            </a:r>
            <a:r>
              <a:rPr lang="fr-CA" sz="1100" u="sng" kern="1200" dirty="0" smtClean="0">
                <a:solidFill>
                  <a:schemeClr val="tx1"/>
                </a:solidFill>
                <a:effectLst/>
                <a:latin typeface="+mn-lt"/>
                <a:ea typeface="+mn-ea"/>
                <a:cs typeface="+mn-cs"/>
                <a:hlinkClick r:id="rId18" tooltip="Sperme"/>
              </a:rPr>
              <a:t>sperme</a:t>
            </a:r>
            <a:r>
              <a:rPr lang="fr-CA" sz="1100" kern="1200" dirty="0" smtClean="0">
                <a:solidFill>
                  <a:schemeClr val="tx1"/>
                </a:solidFill>
                <a:effectLst/>
                <a:latin typeface="+mn-lt"/>
                <a:ea typeface="+mn-ea"/>
                <a:cs typeface="+mn-cs"/>
              </a:rPr>
              <a:t>. Les saumons forment des couples, le mâle cherchant à éloigner les autres mâles de la femelle. La femelle recouvre ensuite les œufs de graviers, les mettant ainsi à l'abri des prédateurs, avant de mourir (comme le mâle en général). Les œufs pondus à l'automne passent l'hiver dans le gravier, oxygénés par l'eau froide et courante. L'éclosion a lieu en mars ou en avril, selon la température. Les alevins s'enfouissent alors un peu plus profondément dans le gravier, ce qui leur évite d'être emportés lors de la débâcle printanière. Ils y demeurent 5 à 6 semaines, se nourrissant du contenu de leur sac vitellin. Fin avril, début mai, les alevins émergent du gravier et commencent à s'alimenter de plancton et larves d'insectes. Ils fréquentent les endroits où la rivière est peu profonde et le courant important. </a:t>
            </a:r>
          </a:p>
          <a:p>
            <a:r>
              <a:rPr lang="fr-CA" sz="1100" kern="1200" dirty="0" smtClean="0">
                <a:solidFill>
                  <a:schemeClr val="tx1"/>
                </a:solidFill>
                <a:effectLst/>
                <a:latin typeface="+mn-lt"/>
                <a:ea typeface="+mn-ea"/>
                <a:cs typeface="+mn-cs"/>
              </a:rPr>
              <a:t>Ils profitent alors de la nourriture indirectement issue du « recyclage » des cadavres (</a:t>
            </a:r>
            <a:r>
              <a:rPr lang="fr-CA" sz="1100" u="sng" kern="1200" dirty="0" err="1" smtClean="0">
                <a:solidFill>
                  <a:schemeClr val="tx1"/>
                </a:solidFill>
                <a:effectLst/>
                <a:latin typeface="+mn-lt"/>
                <a:ea typeface="+mn-ea"/>
                <a:cs typeface="+mn-cs"/>
                <a:hlinkClick r:id="rId19" tooltip="Nécromasse"/>
              </a:rPr>
              <a:t>nécromasse</a:t>
            </a:r>
            <a:r>
              <a:rPr lang="fr-CA" sz="1100" kern="1200" dirty="0" smtClean="0">
                <a:solidFill>
                  <a:schemeClr val="tx1"/>
                </a:solidFill>
                <a:effectLst/>
                <a:latin typeface="+mn-lt"/>
                <a:ea typeface="+mn-ea"/>
                <a:cs typeface="+mn-cs"/>
              </a:rPr>
              <a:t>) de leurs géniteurs. </a:t>
            </a:r>
          </a:p>
          <a:p>
            <a:r>
              <a:rPr lang="fr-CA" sz="1100" kern="1200" dirty="0" smtClean="0">
                <a:solidFill>
                  <a:schemeClr val="tx1"/>
                </a:solidFill>
                <a:effectLst/>
                <a:latin typeface="+mn-lt"/>
                <a:ea typeface="+mn-ea"/>
                <a:cs typeface="+mn-cs"/>
              </a:rPr>
              <a:t>À la fin du premier été, les alevins mesurent environ 5 cm et sont nommés « tacons » ; très semblables physiquement à leurs cousines les truitelles, qui fréquentent les mêmes habitats.</a:t>
            </a:r>
          </a:p>
          <a:p>
            <a:r>
              <a:rPr lang="fr-CA" sz="1100" kern="1200" dirty="0" smtClean="0">
                <a:solidFill>
                  <a:schemeClr val="tx1"/>
                </a:solidFill>
                <a:effectLst/>
                <a:latin typeface="+mn-lt"/>
                <a:ea typeface="+mn-ea"/>
                <a:cs typeface="+mn-cs"/>
              </a:rPr>
              <a:t>Après un à deux ans les jeunes saumons d'environ 15 cm sont prêts à s'en aller en mer. Il semblerait que c'est à ce moment, durant la </a:t>
            </a:r>
            <a:r>
              <a:rPr lang="fr-CA" sz="1100" i="1" kern="1200" dirty="0" err="1" smtClean="0">
                <a:solidFill>
                  <a:schemeClr val="tx1"/>
                </a:solidFill>
                <a:effectLst/>
                <a:latin typeface="+mn-lt"/>
                <a:ea typeface="+mn-ea"/>
                <a:cs typeface="+mn-cs"/>
              </a:rPr>
              <a:t>smoltification</a:t>
            </a:r>
            <a:r>
              <a:rPr lang="fr-CA" sz="1100" kern="1200" dirty="0" smtClean="0">
                <a:solidFill>
                  <a:schemeClr val="tx1"/>
                </a:solidFill>
                <a:effectLst/>
                <a:latin typeface="+mn-lt"/>
                <a:ea typeface="+mn-ea"/>
                <a:cs typeface="+mn-cs"/>
              </a:rPr>
              <a:t> (acquisition de la capacité à vivre en milieu salé) que le saumoneau mémorise l'odeur et le goût de sa rivière. Lors des crues du printemps les pré-smolts ou </a:t>
            </a:r>
            <a:r>
              <a:rPr lang="fr-CA" sz="1100" i="1" kern="1200" dirty="0" smtClean="0">
                <a:solidFill>
                  <a:schemeClr val="tx1"/>
                </a:solidFill>
                <a:effectLst/>
                <a:latin typeface="+mn-lt"/>
                <a:ea typeface="+mn-ea"/>
                <a:cs typeface="+mn-cs"/>
              </a:rPr>
              <a:t>smolts</a:t>
            </a:r>
            <a:r>
              <a:rPr lang="fr-CA" sz="1100" kern="1200" dirty="0" smtClean="0">
                <a:solidFill>
                  <a:schemeClr val="tx1"/>
                </a:solidFill>
                <a:effectLst/>
                <a:latin typeface="+mn-lt"/>
                <a:ea typeface="+mn-ea"/>
                <a:cs typeface="+mn-cs"/>
              </a:rPr>
              <a:t> dévalent vers la mer. Certains, trop en retard, n'iront pas au-delà de l'estuaire, leur capacité à vivre en mer ayant disparu, ils resteront en eau douce une année supplémentaire et partiront enfin en mer en temps opportun.</a:t>
            </a:r>
          </a:p>
          <a:p>
            <a:r>
              <a:rPr lang="fr-CA" sz="1100" kern="1200" dirty="0" smtClean="0">
                <a:solidFill>
                  <a:schemeClr val="tx1"/>
                </a:solidFill>
                <a:effectLst/>
                <a:latin typeface="+mn-lt"/>
                <a:ea typeface="+mn-ea"/>
                <a:cs typeface="+mn-cs"/>
              </a:rPr>
              <a:t>Les saumons sont capables de parcourir des centaines de kilomètres en </a:t>
            </a:r>
            <a:r>
              <a:rPr lang="fr-CA" sz="1100" u="sng" kern="1200" dirty="0" smtClean="0">
                <a:solidFill>
                  <a:schemeClr val="tx1"/>
                </a:solidFill>
                <a:effectLst/>
                <a:latin typeface="+mn-lt"/>
                <a:ea typeface="+mn-ea"/>
                <a:cs typeface="+mn-cs"/>
                <a:hlinkClick r:id="rId3" tooltip="Migration des poissons"/>
              </a:rPr>
              <a:t>remontant des rivières</a:t>
            </a:r>
            <a:r>
              <a:rPr lang="fr-CA" sz="1100" kern="1200" dirty="0" smtClean="0">
                <a:solidFill>
                  <a:schemeClr val="tx1"/>
                </a:solidFill>
                <a:effectLst/>
                <a:latin typeface="+mn-lt"/>
                <a:ea typeface="+mn-ea"/>
                <a:cs typeface="+mn-cs"/>
              </a:rPr>
              <a:t>. La construction de grands barrages modernes a coupé de nombreux cours d'eau, mais des </a:t>
            </a:r>
            <a:r>
              <a:rPr lang="fr-CA" sz="1100" u="sng" kern="1200" dirty="0" smtClean="0">
                <a:solidFill>
                  <a:schemeClr val="tx1"/>
                </a:solidFill>
                <a:effectLst/>
                <a:latin typeface="+mn-lt"/>
                <a:ea typeface="+mn-ea"/>
                <a:cs typeface="+mn-cs"/>
                <a:hlinkClick r:id="rId20" tooltip="Échelle à poissons"/>
              </a:rPr>
              <a:t>échelles à saumon</a:t>
            </a:r>
            <a:r>
              <a:rPr lang="fr-CA" sz="1100" kern="1200" dirty="0" smtClean="0">
                <a:solidFill>
                  <a:schemeClr val="tx1"/>
                </a:solidFill>
                <a:effectLst/>
                <a:latin typeface="+mn-lt"/>
                <a:ea typeface="+mn-ea"/>
                <a:cs typeface="+mn-cs"/>
              </a:rPr>
              <a:t> ont peu à peu été installées pour permettre aux migrateurs de franchir ces obstacles. Une mortalité par épuisement à cause d'une mauvaise qualité de l'eau et d'obstacles encore trop difficiles à franchir (et parfois d'une faible profondeur d'eau à l'approche des frayères) est notablement élevée ; dans la nature et plus encore dans certains cours d'eau artificialisés, ceux qui réussissent à remonter sont souvent blessés (bouche, abdomen...). Dans les zones sauvages nord-américaines, la prédation par les </a:t>
            </a:r>
            <a:r>
              <a:rPr lang="fr-CA" sz="1100" u="sng" kern="1200" dirty="0" smtClean="0">
                <a:solidFill>
                  <a:schemeClr val="tx1"/>
                </a:solidFill>
                <a:effectLst/>
                <a:latin typeface="+mn-lt"/>
                <a:ea typeface="+mn-ea"/>
                <a:cs typeface="+mn-cs"/>
                <a:hlinkClick r:id="rId21" tooltip="Ours"/>
              </a:rPr>
              <a:t>ours</a:t>
            </a:r>
            <a:r>
              <a:rPr lang="fr-CA" sz="1100" kern="1200" dirty="0" smtClean="0">
                <a:solidFill>
                  <a:schemeClr val="tx1"/>
                </a:solidFill>
                <a:effectLst/>
                <a:latin typeface="+mn-lt"/>
                <a:ea typeface="+mn-ea"/>
                <a:cs typeface="+mn-cs"/>
              </a:rPr>
              <a:t>, </a:t>
            </a:r>
            <a:r>
              <a:rPr lang="fr-CA" sz="1100" u="sng" kern="1200" dirty="0" smtClean="0">
                <a:solidFill>
                  <a:schemeClr val="tx1"/>
                </a:solidFill>
                <a:effectLst/>
                <a:latin typeface="+mn-lt"/>
                <a:ea typeface="+mn-ea"/>
                <a:cs typeface="+mn-cs"/>
                <a:hlinkClick r:id="rId22" tooltip="Lynx"/>
              </a:rPr>
              <a:t>lynx</a:t>
            </a:r>
            <a:r>
              <a:rPr lang="fr-CA" sz="1100" kern="1200" dirty="0" smtClean="0">
                <a:solidFill>
                  <a:schemeClr val="tx1"/>
                </a:solidFill>
                <a:effectLst/>
                <a:latin typeface="+mn-lt"/>
                <a:ea typeface="+mn-ea"/>
                <a:cs typeface="+mn-cs"/>
              </a:rPr>
              <a:t>, </a:t>
            </a:r>
            <a:r>
              <a:rPr lang="fr-CA" sz="1100" u="sng" kern="1200" dirty="0" smtClean="0">
                <a:solidFill>
                  <a:schemeClr val="tx1"/>
                </a:solidFill>
                <a:effectLst/>
                <a:latin typeface="+mn-lt"/>
                <a:ea typeface="+mn-ea"/>
                <a:cs typeface="+mn-cs"/>
                <a:hlinkClick r:id="rId23" tooltip="Loup"/>
              </a:rPr>
              <a:t>loups</a:t>
            </a:r>
            <a:r>
              <a:rPr lang="fr-CA" sz="1100" kern="1200" dirty="0" smtClean="0">
                <a:solidFill>
                  <a:schemeClr val="tx1"/>
                </a:solidFill>
                <a:effectLst/>
                <a:latin typeface="+mn-lt"/>
                <a:ea typeface="+mn-ea"/>
                <a:cs typeface="+mn-cs"/>
              </a:rPr>
              <a:t>, </a:t>
            </a:r>
            <a:r>
              <a:rPr lang="fr-CA" sz="1100" u="sng" kern="1200" dirty="0" smtClean="0">
                <a:solidFill>
                  <a:schemeClr val="tx1"/>
                </a:solidFill>
                <a:effectLst/>
                <a:latin typeface="+mn-lt"/>
                <a:ea typeface="+mn-ea"/>
                <a:cs typeface="+mn-cs"/>
                <a:hlinkClick r:id="rId24" tooltip="Aigle pêcheur"/>
              </a:rPr>
              <a:t>aigles pêcheurs</a:t>
            </a:r>
            <a:r>
              <a:rPr lang="fr-CA" sz="1100" kern="1200" dirty="0" smtClean="0">
                <a:solidFill>
                  <a:schemeClr val="tx1"/>
                </a:solidFill>
                <a:effectLst/>
                <a:latin typeface="+mn-lt"/>
                <a:ea typeface="+mn-ea"/>
                <a:cs typeface="+mn-cs"/>
              </a:rPr>
              <a:t> et autres animaux lors de la remontée était également autrefois très importante, mais elle restait très faible au regard du nombre total de géniteurs. Elle jouait probablement un rôle en matière de </a:t>
            </a:r>
            <a:r>
              <a:rPr lang="fr-CA" sz="1100" u="sng" kern="1200" dirty="0" smtClean="0">
                <a:solidFill>
                  <a:schemeClr val="tx1"/>
                </a:solidFill>
                <a:effectLst/>
                <a:latin typeface="+mn-lt"/>
                <a:ea typeface="+mn-ea"/>
                <a:cs typeface="+mn-cs"/>
                <a:hlinkClick r:id="rId25" tooltip="Sélection naturelle"/>
              </a:rPr>
              <a:t>sélection naturelle</a:t>
            </a:r>
            <a:r>
              <a:rPr lang="fr-CA" sz="1100" kern="1200" dirty="0" smtClean="0">
                <a:solidFill>
                  <a:schemeClr val="tx1"/>
                </a:solidFill>
                <a:effectLst/>
                <a:latin typeface="+mn-lt"/>
                <a:ea typeface="+mn-ea"/>
                <a:cs typeface="+mn-cs"/>
              </a:rPr>
              <a:t>.</a:t>
            </a:r>
          </a:p>
          <a:p>
            <a:r>
              <a:rPr lang="fr-CA" dirty="0" smtClean="0"/>
              <a:t>(Adapté</a:t>
            </a:r>
            <a:r>
              <a:rPr lang="fr-CA" baseline="0" dirty="0" smtClean="0"/>
              <a:t> de Wikipédia, septembre 2016)</a:t>
            </a:r>
            <a:endParaRPr lang="fr-CA" dirty="0"/>
          </a:p>
        </p:txBody>
      </p:sp>
    </p:spTree>
    <p:extLst>
      <p:ext uri="{BB962C8B-B14F-4D97-AF65-F5344CB8AC3E}">
        <p14:creationId xmlns:p14="http://schemas.microsoft.com/office/powerpoint/2010/main" val="98561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 Historique humain de la Campbell River… »</a:t>
            </a:r>
          </a:p>
        </p:txBody>
      </p:sp>
    </p:spTree>
    <p:extLst>
      <p:ext uri="{BB962C8B-B14F-4D97-AF65-F5344CB8AC3E}">
        <p14:creationId xmlns:p14="http://schemas.microsoft.com/office/powerpoint/2010/main" val="410490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b="0" i="0" u="none" strike="noStrike" cap="none">
                <a:solidFill>
                  <a:srgbClr val="888888"/>
                </a:solidFill>
                <a:latin typeface="Calibri"/>
                <a:ea typeface="Calibri"/>
                <a:cs typeface="Calibri"/>
                <a:sym typeface="Calibri"/>
              </a:rPr>
              <a:t>‹#›</a:t>
            </a:fld>
            <a:endParaRPr lang="fr-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b="0" i="0" u="none" strike="noStrike" cap="none">
                <a:solidFill>
                  <a:srgbClr val="888888"/>
                </a:solidFill>
                <a:latin typeface="Calibri"/>
                <a:ea typeface="Calibri"/>
                <a:cs typeface="Calibri"/>
                <a:sym typeface="Calibri"/>
              </a:rPr>
              <a:t>‹#›</a:t>
            </a:fld>
            <a:endParaRPr lang="fr-CA"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a:solidFill>
                  <a:srgbClr val="888888"/>
                </a:solidFill>
                <a:latin typeface="Calibri"/>
                <a:ea typeface="Calibri"/>
                <a:cs typeface="Calibri"/>
                <a:sym typeface="Calibri"/>
              </a:rPr>
              <a:t>‹#›</a:t>
            </a:fld>
            <a:endParaRPr lang="fr-CA"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CA" sz="1200" b="0" i="0" u="none" strike="noStrike" cap="none">
                <a:solidFill>
                  <a:srgbClr val="888888"/>
                </a:solidFill>
                <a:latin typeface="Calibri"/>
                <a:ea typeface="Calibri"/>
                <a:cs typeface="Calibri"/>
                <a:sym typeface="Calibri"/>
              </a:rPr>
              <a:t>‹#›</a:t>
            </a:fld>
            <a:endParaRPr lang="fr-CA"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3.jpeg"/><Relationship Id="rId6" Type="http://schemas.openxmlformats.org/officeDocument/2006/relationships/hyperlink" Target="http://www.firstvoices.com/fr/Kwakwala" TargetMode="External"/><Relationship Id="rId7" Type="http://schemas.openxmlformats.org/officeDocument/2006/relationships/image" Target="../media/image24.png"/><Relationship Id="rId8" Type="http://schemas.openxmlformats.org/officeDocument/2006/relationships/image" Target="../media/image25.png"/><Relationship Id="rId1" Type="http://schemas.microsoft.com/office/2007/relationships/media" Target="../media/media1.wav"/><Relationship Id="rId2" Type="http://schemas.openxmlformats.org/officeDocument/2006/relationships/audio" Target="../media/media1.wav"/></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hyperlink" Target="http://maps.fphlcc.ca/"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 Id="rId3" Type="http://schemas.openxmlformats.org/officeDocument/2006/relationships/hyperlink" Target="http://bit.ly/2cCjJ5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SUXPaKWVupQ" TargetMode="External"/><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youtu.be/Sj0awQFajn0"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hyperlink" Target="https://youtu.be/KfHVzOt8AUU" TargetMode="External"/><Relationship Id="rId4" Type="http://schemas.openxmlformats.org/officeDocument/2006/relationships/hyperlink" Target="https://youtu.be/0SQ8x52-Ll4" TargetMode="Externa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hyperlink" Target="https://youtu.be/4g7QkhNBLlo" TargetMode="External"/><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35831"/>
            <a:ext cx="12192000" cy="8129663"/>
          </a:xfrm>
          <a:prstGeom prst="rect">
            <a:avLst/>
          </a:prstGeom>
          <a:noFill/>
          <a:ln>
            <a:noFill/>
          </a:ln>
        </p:spPr>
      </p:pic>
      <p:sp>
        <p:nvSpPr>
          <p:cNvPr id="85" name="Shape 85"/>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fr-CA" sz="2800" b="1" i="0" u="none" strike="noStrike" cap="none" dirty="0">
                <a:solidFill>
                  <a:schemeClr val="dk1"/>
                </a:solidFill>
                <a:latin typeface="+mj-lt"/>
                <a:ea typeface="Calibri"/>
                <a:cs typeface="Calibri"/>
                <a:sym typeface="Calibri"/>
              </a:rPr>
              <a:t>Plongez sans vous mouiller!</a:t>
            </a:r>
          </a:p>
        </p:txBody>
      </p:sp>
      <p:pic>
        <p:nvPicPr>
          <p:cNvPr id="86" name="Shape 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630831" y="-613832"/>
            <a:ext cx="2885639" cy="2914856"/>
          </a:xfrm>
          <a:prstGeom prst="rect">
            <a:avLst/>
          </a:prstGeom>
          <a:noFill/>
          <a:ln>
            <a:noFill/>
          </a:ln>
        </p:spPr>
      </p:pic>
      <p:sp>
        <p:nvSpPr>
          <p:cNvPr id="87" name="Shape 87"/>
          <p:cNvSpPr txBox="1"/>
          <p:nvPr/>
        </p:nvSpPr>
        <p:spPr>
          <a:xfrm>
            <a:off x="0" y="5653226"/>
            <a:ext cx="12191998" cy="1338828"/>
          </a:xfrm>
          <a:prstGeom prst="rect">
            <a:avLst/>
          </a:prstGeom>
          <a:solidFill>
            <a:srgbClr val="9CC2E5"/>
          </a:solidFill>
          <a:ln>
            <a:noFill/>
          </a:ln>
        </p:spPr>
        <p:txBody>
          <a:bodyPr lIns="91425" tIns="45700" rIns="91425" bIns="45700" anchor="t" anchorCtr="0">
            <a:noAutofit/>
          </a:bodyPr>
          <a:lstStyle/>
          <a:p>
            <a:pPr marL="0" marR="0" lvl="0" indent="0" algn="ctr" rtl="0">
              <a:lnSpc>
                <a:spcPct val="115000"/>
              </a:lnSpc>
              <a:spcBef>
                <a:spcPts val="0"/>
              </a:spcBef>
              <a:buSzPct val="25000"/>
              <a:buNone/>
            </a:pPr>
            <a:r>
              <a:rPr lang="fr-CA" sz="2100" b="1" i="0" u="none" strike="noStrike" cap="none" dirty="0">
                <a:solidFill>
                  <a:schemeClr val="dk1"/>
                </a:solidFill>
                <a:latin typeface="+mn-lt"/>
                <a:ea typeface="Calibri"/>
                <a:cs typeface="Calibri"/>
                <a:sym typeface="Calibri"/>
              </a:rPr>
              <a:t>Osez plonger avec nous dans cette nouvelle aventure sous-marine </a:t>
            </a:r>
          </a:p>
          <a:p>
            <a:pPr marL="0" marR="0" lvl="0" indent="0" algn="ctr" rtl="0">
              <a:lnSpc>
                <a:spcPct val="115000"/>
              </a:lnSpc>
              <a:spcBef>
                <a:spcPts val="0"/>
              </a:spcBef>
              <a:buSzPct val="25000"/>
              <a:buNone/>
            </a:pPr>
            <a:r>
              <a:rPr lang="fr-CA" sz="2100" b="1" i="0" u="none" strike="noStrike" cap="none" dirty="0">
                <a:solidFill>
                  <a:schemeClr val="dk1"/>
                </a:solidFill>
                <a:latin typeface="+mn-lt"/>
                <a:ea typeface="Calibri"/>
                <a:cs typeface="Calibri"/>
                <a:sym typeface="Calibri"/>
              </a:rPr>
              <a:t>Un monde de découvertes, d’apprentissages et de plaisir </a:t>
            </a:r>
            <a:r>
              <a:rPr lang="fr-CA" sz="2100" b="1" dirty="0">
                <a:solidFill>
                  <a:schemeClr val="dk1"/>
                </a:solidFill>
                <a:latin typeface="+mn-lt"/>
                <a:ea typeface="Calibri"/>
                <a:cs typeface="Calibri"/>
                <a:sym typeface="Calibri"/>
              </a:rPr>
              <a:t>vous </a:t>
            </a:r>
            <a:r>
              <a:rPr lang="fr-CA" sz="2100" b="1" i="0" u="none" strike="noStrike" cap="none" dirty="0">
                <a:solidFill>
                  <a:schemeClr val="dk1"/>
                </a:solidFill>
                <a:latin typeface="+mn-lt"/>
                <a:ea typeface="Calibri"/>
                <a:cs typeface="Calibri"/>
                <a:sym typeface="Calibri"/>
              </a:rPr>
              <a:t>attend </a:t>
            </a:r>
          </a:p>
          <a:p>
            <a:pPr marL="0" marR="0" lvl="0" indent="0" algn="ctr" rtl="0">
              <a:lnSpc>
                <a:spcPct val="115000"/>
              </a:lnSpc>
              <a:spcBef>
                <a:spcPts val="0"/>
              </a:spcBef>
              <a:buSzPct val="25000"/>
              <a:buNone/>
            </a:pPr>
            <a:r>
              <a:rPr lang="fr-CA" sz="2100" b="1" dirty="0">
                <a:solidFill>
                  <a:schemeClr val="dk1"/>
                </a:solidFill>
                <a:latin typeface="+mn-lt"/>
                <a:ea typeface="Calibri"/>
                <a:cs typeface="Calibri"/>
                <a:sym typeface="Calibri"/>
              </a:rPr>
              <a:t>Vous ne verrez</a:t>
            </a:r>
            <a:r>
              <a:rPr lang="fr-CA" sz="2100" b="1" i="0" u="none" strike="noStrike" cap="none" dirty="0">
                <a:solidFill>
                  <a:schemeClr val="dk1"/>
                </a:solidFill>
                <a:latin typeface="+mn-lt"/>
                <a:ea typeface="Calibri"/>
                <a:cs typeface="Calibri"/>
                <a:sym typeface="Calibri"/>
              </a:rPr>
              <a:t> plus jamais le monde sous-marin de la même façon </a:t>
            </a:r>
          </a:p>
        </p:txBody>
      </p:sp>
      <p:pic>
        <p:nvPicPr>
          <p:cNvPr id="2" name="Picture 1" descr="Copy of PPP.logo.text.96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6330" y="1587501"/>
            <a:ext cx="1354669" cy="1545169"/>
          </a:xfrm>
          <a:prstGeom prst="rect">
            <a:avLst/>
          </a:prstGeom>
        </p:spPr>
      </p:pic>
      <p:pic>
        <p:nvPicPr>
          <p:cNvPr id="3" name="Picture 2" descr="Rivages Pacifiques-logo-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5833" y="3202931"/>
            <a:ext cx="1905000" cy="9203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42060" y="76901"/>
            <a:ext cx="9768840" cy="903923"/>
          </a:xfrm>
        </p:spPr>
        <p:txBody>
          <a:bodyPr/>
          <a:lstStyle/>
          <a:p>
            <a:r>
              <a:rPr lang="fr-CA" sz="4400" dirty="0" smtClean="0">
                <a:solidFill>
                  <a:srgbClr val="C00000"/>
                </a:solidFill>
                <a:latin typeface="+mn-lt"/>
              </a:rPr>
              <a:t>On se prépare pour le grand voyage… </a:t>
            </a:r>
            <a:endParaRPr lang="fr-CA" sz="4400" dirty="0">
              <a:solidFill>
                <a:srgbClr val="C00000"/>
              </a:solidFill>
              <a:latin typeface="+mn-lt"/>
            </a:endParaRPr>
          </a:p>
        </p:txBody>
      </p:sp>
      <p:pic>
        <p:nvPicPr>
          <p:cNvPr id="4" name="Shape 14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371202" y="980824"/>
            <a:ext cx="4859550" cy="2729324"/>
          </a:xfrm>
          <a:prstGeom prst="rect">
            <a:avLst/>
          </a:prstGeom>
          <a:noFill/>
          <a:ln>
            <a:noFill/>
          </a:ln>
        </p:spPr>
      </p:pic>
      <p:sp>
        <p:nvSpPr>
          <p:cNvPr id="5" name="ZoneTexte 4"/>
          <p:cNvSpPr txBox="1"/>
          <p:nvPr/>
        </p:nvSpPr>
        <p:spPr>
          <a:xfrm>
            <a:off x="45720" y="1464038"/>
            <a:ext cx="7332450" cy="1785104"/>
          </a:xfrm>
          <a:prstGeom prst="rect">
            <a:avLst/>
          </a:prstGeom>
          <a:noFill/>
        </p:spPr>
        <p:txBody>
          <a:bodyPr wrap="square" rtlCol="0">
            <a:spAutoFit/>
          </a:bodyPr>
          <a:lstStyle/>
          <a:p>
            <a:r>
              <a:rPr lang="fr-CA" sz="2200" dirty="0" smtClean="0">
                <a:latin typeface="+mn-lt"/>
              </a:rPr>
              <a:t>Les </a:t>
            </a:r>
            <a:r>
              <a:rPr lang="fr-CA" sz="2200" dirty="0" smtClean="0">
                <a:solidFill>
                  <a:srgbClr val="C00000"/>
                </a:solidFill>
                <a:latin typeface="+mn-lt"/>
              </a:rPr>
              <a:t>œufs</a:t>
            </a:r>
            <a:r>
              <a:rPr lang="fr-CA" sz="2200" dirty="0" smtClean="0">
                <a:latin typeface="+mn-lt"/>
              </a:rPr>
              <a:t> sont incubés dans leur nid de gravier dans un courant d’eau froide et bien oxygénée.</a:t>
            </a:r>
            <a:r>
              <a:rPr lang="fr-CA" sz="2200" dirty="0">
                <a:latin typeface="+mn-lt"/>
              </a:rPr>
              <a:t> </a:t>
            </a:r>
            <a:endParaRPr lang="fr-CA" sz="2200" dirty="0" smtClean="0">
              <a:latin typeface="+mn-lt"/>
            </a:endParaRPr>
          </a:p>
          <a:p>
            <a:endParaRPr lang="fr-CA" sz="2200" dirty="0">
              <a:latin typeface="+mn-lt"/>
            </a:endParaRPr>
          </a:p>
          <a:p>
            <a:r>
              <a:rPr lang="fr-CA" sz="2200" dirty="0" smtClean="0">
                <a:latin typeface="+mn-lt"/>
              </a:rPr>
              <a:t>À </a:t>
            </a:r>
            <a:r>
              <a:rPr lang="fr-CA" sz="2200" dirty="0">
                <a:latin typeface="+mn-lt"/>
              </a:rPr>
              <a:t>l’éclosion, les </a:t>
            </a:r>
            <a:r>
              <a:rPr lang="fr-CA" sz="2200" dirty="0" smtClean="0">
                <a:solidFill>
                  <a:srgbClr val="C00000"/>
                </a:solidFill>
                <a:latin typeface="+mn-lt"/>
              </a:rPr>
              <a:t>alevins</a:t>
            </a:r>
            <a:r>
              <a:rPr lang="fr-CA" sz="2200" dirty="0" smtClean="0">
                <a:latin typeface="+mn-lt"/>
              </a:rPr>
              <a:t> </a:t>
            </a:r>
            <a:r>
              <a:rPr lang="fr-CA" sz="2200" dirty="0">
                <a:latin typeface="+mn-lt"/>
              </a:rPr>
              <a:t>migrent à quelques centimètres de profondeur pour échapper à la débâcle du printemps</a:t>
            </a:r>
            <a:r>
              <a:rPr lang="fr-CA" sz="2200" dirty="0" smtClean="0">
                <a:latin typeface="+mn-lt"/>
              </a:rPr>
              <a:t>.</a:t>
            </a:r>
            <a:endParaRPr lang="fr-CA" sz="2400" dirty="0">
              <a:latin typeface="Calibri" panose="020F0502020204030204" pitchFamily="34" charset="0"/>
            </a:endParaRPr>
          </a:p>
        </p:txBody>
      </p:sp>
      <p:pic>
        <p:nvPicPr>
          <p:cNvPr id="6" name="Shape 145" descr="alevin vésiculé.jpg"/>
          <p:cNvPicPr preferRelativeResize="0"/>
          <p:nvPr/>
        </p:nvPicPr>
        <p:blipFill>
          <a:blip r:embed="rId3">
            <a:alphaModFix/>
          </a:blip>
          <a:stretch>
            <a:fillRect/>
          </a:stretch>
        </p:blipFill>
        <p:spPr>
          <a:xfrm>
            <a:off x="22970" y="3403396"/>
            <a:ext cx="4833632" cy="3005428"/>
          </a:xfrm>
          <a:prstGeom prst="rect">
            <a:avLst/>
          </a:prstGeom>
          <a:noFill/>
          <a:ln>
            <a:noFill/>
          </a:ln>
        </p:spPr>
      </p:pic>
      <p:sp>
        <p:nvSpPr>
          <p:cNvPr id="7" name="ZoneTexte 6"/>
          <p:cNvSpPr txBox="1"/>
          <p:nvPr/>
        </p:nvSpPr>
        <p:spPr>
          <a:xfrm>
            <a:off x="4856602" y="3466314"/>
            <a:ext cx="7269480" cy="1815882"/>
          </a:xfrm>
          <a:prstGeom prst="rect">
            <a:avLst/>
          </a:prstGeom>
          <a:noFill/>
        </p:spPr>
        <p:txBody>
          <a:bodyPr wrap="square" rtlCol="0">
            <a:spAutoFit/>
          </a:bodyPr>
          <a:lstStyle/>
          <a:p>
            <a:endParaRPr lang="fr-CA" sz="2400" dirty="0">
              <a:latin typeface="Calibri" panose="020F0502020204030204" pitchFamily="34" charset="0"/>
            </a:endParaRPr>
          </a:p>
          <a:p>
            <a:r>
              <a:rPr lang="fr-CA" sz="2200" dirty="0" smtClean="0">
                <a:latin typeface="+mn-lt"/>
              </a:rPr>
              <a:t>Ensuite, ils deviendront des</a:t>
            </a:r>
            <a:r>
              <a:rPr lang="fr-CA" sz="2200" dirty="0" smtClean="0">
                <a:solidFill>
                  <a:srgbClr val="C00000"/>
                </a:solidFill>
                <a:latin typeface="+mn-lt"/>
              </a:rPr>
              <a:t> tacons </a:t>
            </a:r>
            <a:r>
              <a:rPr lang="fr-CA" sz="2200" dirty="0" smtClean="0">
                <a:latin typeface="+mn-lt"/>
              </a:rPr>
              <a:t>(petits saumons d’eau douce) puis, avant de devenir adultes,  ils devront s’équiper d’adaptations fascinantes pour survivre à leur voyage dans la mer. </a:t>
            </a:r>
            <a:endParaRPr lang="fr-CA" sz="2200" dirty="0">
              <a:latin typeface="+mn-lt"/>
            </a:endParaRPr>
          </a:p>
        </p:txBody>
      </p:sp>
      <p:pic>
        <p:nvPicPr>
          <p:cNvPr id="8" name="Shape 146" descr="an-atlantic-salmon-parr-of-the-machias-river-in-eastern-maine-725x488.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976360" y="5013960"/>
            <a:ext cx="3230880" cy="1844040"/>
          </a:xfrm>
          <a:prstGeom prst="rect">
            <a:avLst/>
          </a:prstGeom>
          <a:noFill/>
          <a:ln>
            <a:noFill/>
          </a:ln>
        </p:spPr>
      </p:pic>
      <p:sp>
        <p:nvSpPr>
          <p:cNvPr id="10" name="Rectangle 9"/>
          <p:cNvSpPr/>
          <p:nvPr/>
        </p:nvSpPr>
        <p:spPr>
          <a:xfrm>
            <a:off x="1152026" y="6101047"/>
            <a:ext cx="3696846" cy="307777"/>
          </a:xfrm>
          <a:prstGeom prst="rect">
            <a:avLst/>
          </a:prstGeom>
        </p:spPr>
        <p:txBody>
          <a:bodyPr wrap="none">
            <a:spAutoFit/>
          </a:bodyPr>
          <a:lstStyle/>
          <a:p>
            <a:r>
              <a:rPr lang="fr-CA" dirty="0" smtClean="0">
                <a:solidFill>
                  <a:schemeClr val="bg1"/>
                </a:solidFill>
              </a:rPr>
              <a:t>Sources (3): www.public-domain-image.com</a:t>
            </a:r>
            <a:endParaRPr lang="fr-CA" dirty="0">
              <a:solidFill>
                <a:schemeClr val="bg1"/>
              </a:solidFill>
            </a:endParaRPr>
          </a:p>
        </p:txBody>
      </p:sp>
    </p:spTree>
    <p:extLst>
      <p:ext uri="{BB962C8B-B14F-4D97-AF65-F5344CB8AC3E}">
        <p14:creationId xmlns:p14="http://schemas.microsoft.com/office/powerpoint/2010/main" val="41523788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3356"/>
            <a:ext cx="9144000" cy="959656"/>
          </a:xfrm>
        </p:spPr>
        <p:txBody>
          <a:bodyPr/>
          <a:lstStyle/>
          <a:p>
            <a:r>
              <a:rPr lang="fr-CA" sz="4400" dirty="0" smtClean="0">
                <a:solidFill>
                  <a:srgbClr val="C00000"/>
                </a:solidFill>
                <a:latin typeface="+mn-lt"/>
              </a:rPr>
              <a:t>Cycle de vie du saumon</a:t>
            </a:r>
            <a:endParaRPr lang="fr-CA" sz="4400" dirty="0">
              <a:solidFill>
                <a:srgbClr val="C00000"/>
              </a:solidFill>
              <a:latin typeface="+mn-lt"/>
            </a:endParaRPr>
          </a:p>
        </p:txBody>
      </p:sp>
      <p:grpSp>
        <p:nvGrpSpPr>
          <p:cNvPr id="6" name="Groupe 5"/>
          <p:cNvGrpSpPr/>
          <p:nvPr/>
        </p:nvGrpSpPr>
        <p:grpSpPr>
          <a:xfrm>
            <a:off x="1194128" y="889624"/>
            <a:ext cx="9483252" cy="5968377"/>
            <a:chOff x="1194128" y="889624"/>
            <a:chExt cx="9483252" cy="5968377"/>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4128" y="889624"/>
              <a:ext cx="9483252" cy="5968377"/>
            </a:xfrm>
            <a:prstGeom prst="rect">
              <a:avLst/>
            </a:prstGeom>
          </p:spPr>
        </p:pic>
        <p:sp>
          <p:nvSpPr>
            <p:cNvPr id="5" name="Rectangle 4"/>
            <p:cNvSpPr/>
            <p:nvPr/>
          </p:nvSpPr>
          <p:spPr>
            <a:xfrm>
              <a:off x="1524000" y="6344529"/>
              <a:ext cx="1247335" cy="25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 name="ZoneTexte 7"/>
          <p:cNvSpPr txBox="1"/>
          <p:nvPr/>
        </p:nvSpPr>
        <p:spPr>
          <a:xfrm>
            <a:off x="0" y="6471138"/>
            <a:ext cx="2787943" cy="307777"/>
          </a:xfrm>
          <a:prstGeom prst="rect">
            <a:avLst/>
          </a:prstGeom>
          <a:noFill/>
        </p:spPr>
        <p:txBody>
          <a:bodyPr wrap="none" rtlCol="0">
            <a:spAutoFit/>
          </a:bodyPr>
          <a:lstStyle/>
          <a:p>
            <a:r>
              <a:rPr lang="fr-CA" dirty="0" smtClean="0"/>
              <a:t>Source : AAPPMA de QUIMPER</a:t>
            </a:r>
            <a:endParaRPr lang="fr-CA" dirty="0"/>
          </a:p>
        </p:txBody>
      </p:sp>
      <p:sp>
        <p:nvSpPr>
          <p:cNvPr id="3" name="Rectangle 2"/>
          <p:cNvSpPr/>
          <p:nvPr/>
        </p:nvSpPr>
        <p:spPr>
          <a:xfrm>
            <a:off x="8229600" y="2333897"/>
            <a:ext cx="87086" cy="130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546072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672" y="6550223"/>
            <a:ext cx="2848782" cy="307777"/>
          </a:xfrm>
          <a:prstGeom prst="rect">
            <a:avLst/>
          </a:prstGeom>
          <a:noFill/>
        </p:spPr>
        <p:txBody>
          <a:bodyPr wrap="none" rtlCol="0">
            <a:spAutoFit/>
          </a:bodyPr>
          <a:lstStyle/>
          <a:p>
            <a:r>
              <a:rPr lang="fr-CA" dirty="0">
                <a:solidFill>
                  <a:schemeClr val="bg1"/>
                </a:solidFill>
              </a:rPr>
              <a:t>Source: www.discoveryislands.ca </a:t>
            </a:r>
          </a:p>
        </p:txBody>
      </p:sp>
      <p:pic>
        <p:nvPicPr>
          <p:cNvPr id="10" name="Picture 2" descr="Campbell River, British Columbia"/>
          <p:cNvPicPr>
            <a:picLocks noChangeAspect="1" noChangeArrowheads="1"/>
          </p:cNvPicPr>
          <p:nvPr/>
        </p:nvPicPr>
        <p:blipFill>
          <a:blip r:embed="rId5">
            <a:extLst>
              <a:ext uri="{28A0092B-C50C-407E-A947-70E740481C1C}">
                <a14:useLocalDpi xmlns:a14="http://schemas.microsoft.com/office/drawing/2010/main"/>
              </a:ext>
            </a:extLst>
          </a:blip>
          <a:srcRect r="7246"/>
          <a:stretch>
            <a:fillRect/>
          </a:stretch>
        </p:blipFill>
        <p:spPr bwMode="auto">
          <a:xfrm>
            <a:off x="-48683" y="-27384"/>
            <a:ext cx="12289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599" y="3059767"/>
            <a:ext cx="10972799" cy="2677656"/>
          </a:xfrm>
          <a:prstGeom prst="rect">
            <a:avLst/>
          </a:prstGeom>
          <a:solidFill>
            <a:srgbClr val="FFFFFF">
              <a:alpha val="65098"/>
            </a:srgbClr>
          </a:solidFill>
        </p:spPr>
        <p:txBody>
          <a:bodyPr wrap="square" rtlCol="0" anchor="t">
            <a:spAutoFit/>
          </a:bodyPr>
          <a:lstStyle/>
          <a:p>
            <a:r>
              <a:rPr lang="en-US" sz="2400" dirty="0">
                <a:latin typeface="Arial"/>
              </a:rPr>
              <a:t>Les </a:t>
            </a:r>
            <a:r>
              <a:rPr lang="en-US" sz="2400" dirty="0" smtClean="0">
                <a:latin typeface="Arial"/>
              </a:rPr>
              <a:t>Premières </a:t>
            </a:r>
            <a:r>
              <a:rPr lang="en-US" sz="2400" dirty="0">
                <a:latin typeface="Arial"/>
              </a:rPr>
              <a:t>nations </a:t>
            </a:r>
            <a:r>
              <a:rPr lang="en-US" sz="2400" dirty="0" err="1">
                <a:latin typeface="Arial"/>
              </a:rPr>
              <a:t>Kwakwaka’wakw</a:t>
            </a:r>
            <a:r>
              <a:rPr lang="en-US" sz="2400" dirty="0">
                <a:latin typeface="Arial"/>
              </a:rPr>
              <a:t> et Coast Salish </a:t>
            </a:r>
            <a:r>
              <a:rPr lang="en-US" sz="2400" dirty="0" err="1">
                <a:latin typeface="Arial"/>
              </a:rPr>
              <a:t>habitent</a:t>
            </a:r>
            <a:r>
              <a:rPr lang="en-US" sz="2400" dirty="0">
                <a:latin typeface="Arial"/>
              </a:rPr>
              <a:t> </a:t>
            </a:r>
            <a:r>
              <a:rPr lang="en-US" sz="2400" dirty="0" err="1">
                <a:latin typeface="Arial"/>
              </a:rPr>
              <a:t>dans</a:t>
            </a:r>
            <a:r>
              <a:rPr lang="en-US" sz="2400" dirty="0">
                <a:latin typeface="Arial"/>
              </a:rPr>
              <a:t> </a:t>
            </a:r>
            <a:r>
              <a:rPr lang="en-US" sz="2400" dirty="0" smtClean="0">
                <a:latin typeface="Arial"/>
              </a:rPr>
              <a:t>la </a:t>
            </a:r>
            <a:r>
              <a:rPr lang="en-US" sz="2400" dirty="0" err="1" smtClean="0">
                <a:latin typeface="Arial"/>
              </a:rPr>
              <a:t>région</a:t>
            </a:r>
            <a:r>
              <a:rPr lang="en-US" sz="2400" dirty="0" smtClean="0">
                <a:latin typeface="Arial"/>
              </a:rPr>
              <a:t> </a:t>
            </a:r>
            <a:r>
              <a:rPr lang="en-US" sz="2400" dirty="0">
                <a:latin typeface="Arial"/>
              </a:rPr>
              <a:t>de Campbell River:</a:t>
            </a:r>
          </a:p>
          <a:p>
            <a:r>
              <a:rPr lang="en-US" sz="2400" dirty="0" err="1">
                <a:latin typeface="Arial"/>
              </a:rPr>
              <a:t>Homalco</a:t>
            </a:r>
            <a:r>
              <a:rPr lang="en-US" sz="2400" dirty="0">
                <a:latin typeface="Arial"/>
              </a:rPr>
              <a:t>: (</a:t>
            </a:r>
            <a:r>
              <a:rPr lang="en-US" sz="2400" dirty="0" err="1" smtClean="0">
                <a:latin typeface="Arial"/>
              </a:rPr>
              <a:t>parlent</a:t>
            </a:r>
            <a:r>
              <a:rPr lang="en-US" sz="2400" dirty="0" smtClean="0">
                <a:latin typeface="Arial"/>
              </a:rPr>
              <a:t> un </a:t>
            </a:r>
            <a:r>
              <a:rPr lang="en-US" sz="2400" dirty="0" err="1" smtClean="0">
                <a:latin typeface="Arial"/>
              </a:rPr>
              <a:t>dialecte</a:t>
            </a:r>
            <a:r>
              <a:rPr lang="en-US" sz="2400" dirty="0" smtClean="0">
                <a:latin typeface="Arial"/>
              </a:rPr>
              <a:t> Coast Salish:                   </a:t>
            </a:r>
            <a:r>
              <a:rPr lang="en-US" sz="2400" dirty="0" smtClean="0">
                <a:latin typeface="Arial" charset="0"/>
              </a:rPr>
              <a:t>)</a:t>
            </a:r>
            <a:endParaRPr lang="en-US" sz="2400" dirty="0">
              <a:latin typeface="Arial" charset="0"/>
            </a:endParaRPr>
          </a:p>
          <a:p>
            <a:r>
              <a:rPr lang="en-US" sz="2400" dirty="0">
                <a:latin typeface="Arial"/>
              </a:rPr>
              <a:t>Wei </a:t>
            </a:r>
            <a:r>
              <a:rPr lang="en-US" sz="2400" dirty="0" err="1">
                <a:latin typeface="Arial"/>
              </a:rPr>
              <a:t>wai</a:t>
            </a:r>
            <a:r>
              <a:rPr lang="en-US" sz="2400" dirty="0">
                <a:latin typeface="Arial"/>
              </a:rPr>
              <a:t> Kum (</a:t>
            </a:r>
            <a:r>
              <a:rPr lang="en-US" sz="2400" dirty="0" err="1">
                <a:latin typeface="Arial"/>
              </a:rPr>
              <a:t>parlent</a:t>
            </a:r>
            <a:r>
              <a:rPr lang="en-US" sz="2400" dirty="0">
                <a:latin typeface="Arial"/>
              </a:rPr>
              <a:t> </a:t>
            </a:r>
            <a:r>
              <a:rPr lang="en-US" sz="2400" dirty="0" err="1">
                <a:latin typeface="Arial"/>
              </a:rPr>
              <a:t>Kwak’wala</a:t>
            </a:r>
            <a:r>
              <a:rPr lang="en-US" sz="2400" dirty="0">
                <a:latin typeface="Arial"/>
              </a:rPr>
              <a:t>)</a:t>
            </a:r>
          </a:p>
          <a:p>
            <a:r>
              <a:rPr lang="en-US" sz="2400" dirty="0">
                <a:latin typeface="Arial"/>
              </a:rPr>
              <a:t>We Wai Kai (</a:t>
            </a:r>
            <a:r>
              <a:rPr lang="en-US" sz="2400" dirty="0" err="1">
                <a:latin typeface="Arial"/>
              </a:rPr>
              <a:t>parlent</a:t>
            </a:r>
            <a:r>
              <a:rPr lang="en-US" sz="2400" dirty="0">
                <a:latin typeface="Arial"/>
              </a:rPr>
              <a:t> </a:t>
            </a:r>
            <a:r>
              <a:rPr lang="en-US" sz="2400" dirty="0" err="1">
                <a:latin typeface="Arial"/>
              </a:rPr>
              <a:t>Kwak’wala</a:t>
            </a:r>
            <a:r>
              <a:rPr lang="en-US" sz="2400" dirty="0">
                <a:latin typeface="Arial"/>
              </a:rPr>
              <a:t>)</a:t>
            </a:r>
          </a:p>
          <a:p>
            <a:r>
              <a:rPr lang="en-US" sz="2400" dirty="0" err="1" smtClean="0">
                <a:latin typeface="Arial"/>
              </a:rPr>
              <a:t>Allez</a:t>
            </a:r>
            <a:r>
              <a:rPr lang="en-US" sz="2400" dirty="0" smtClean="0">
                <a:latin typeface="Arial"/>
              </a:rPr>
              <a:t> </a:t>
            </a:r>
            <a:r>
              <a:rPr lang="en-US" sz="2400" dirty="0" err="1">
                <a:latin typeface="Arial"/>
              </a:rPr>
              <a:t>apprendre</a:t>
            </a:r>
            <a:r>
              <a:rPr lang="en-US" sz="2400" dirty="0">
                <a:latin typeface="Arial"/>
              </a:rPr>
              <a:t> </a:t>
            </a:r>
            <a:r>
              <a:rPr lang="en-US" sz="2400" dirty="0" err="1">
                <a:latin typeface="Arial"/>
              </a:rPr>
              <a:t>quelques</a:t>
            </a:r>
            <a:r>
              <a:rPr lang="en-US" sz="2400" dirty="0">
                <a:latin typeface="Arial"/>
              </a:rPr>
              <a:t> mots </a:t>
            </a:r>
            <a:r>
              <a:rPr lang="en-US" sz="2400" dirty="0" err="1">
                <a:latin typeface="Arial"/>
              </a:rPr>
              <a:t>Kwak’wala</a:t>
            </a:r>
            <a:r>
              <a:rPr lang="en-US" sz="2400" dirty="0">
                <a:latin typeface="Arial"/>
              </a:rPr>
              <a:t> </a:t>
            </a:r>
            <a:r>
              <a:rPr lang="en-US" sz="2400" dirty="0" err="1">
                <a:latin typeface="Arial"/>
              </a:rPr>
              <a:t>ici</a:t>
            </a:r>
            <a:r>
              <a:rPr lang="en-US" sz="2400" dirty="0">
                <a:latin typeface="Arial"/>
              </a:rPr>
              <a:t>: </a:t>
            </a:r>
            <a:r>
              <a:rPr lang="en-US" sz="2400" b="1" dirty="0">
                <a:latin typeface="Arial"/>
                <a:hlinkClick r:id="rId6"/>
              </a:rPr>
              <a:t>http://www.firstvoices.com/fr/Kwakwala</a:t>
            </a:r>
            <a:endParaRPr lang="en-US" sz="2400" b="1" dirty="0">
              <a:latin typeface="Arial"/>
            </a:endParaRPr>
          </a:p>
        </p:txBody>
      </p:sp>
      <p:sp>
        <p:nvSpPr>
          <p:cNvPr id="2" name="Titre 1"/>
          <p:cNvSpPr>
            <a:spLocks noGrp="1"/>
          </p:cNvSpPr>
          <p:nvPr>
            <p:ph type="ctrTitle"/>
          </p:nvPr>
        </p:nvSpPr>
        <p:spPr>
          <a:xfrm>
            <a:off x="609599" y="1417639"/>
            <a:ext cx="10972800" cy="1123951"/>
          </a:xfrm>
          <a:solidFill>
            <a:srgbClr val="FFFFFF">
              <a:alpha val="50196"/>
            </a:srgbClr>
          </a:solidFill>
        </p:spPr>
        <p:txBody>
          <a:bodyPr>
            <a:normAutofit fontScale="90000"/>
          </a:bodyPr>
          <a:lstStyle/>
          <a:p>
            <a:r>
              <a:rPr lang="fr-CA" sz="3600" dirty="0">
                <a:latin typeface="+mj-lt"/>
              </a:rPr>
              <a:t>Territoire </a:t>
            </a:r>
            <a:r>
              <a:rPr lang="fr-CA" sz="3600" dirty="0" err="1">
                <a:latin typeface="+mj-lt"/>
              </a:rPr>
              <a:t>Kwakwaka’wakw</a:t>
            </a:r>
            <a:r>
              <a:rPr lang="fr-CA" sz="3600" dirty="0">
                <a:latin typeface="+mj-lt"/>
              </a:rPr>
              <a:t> </a:t>
            </a:r>
            <a:r>
              <a:rPr lang="fr-CA" sz="3600" dirty="0" smtClean="0">
                <a:latin typeface="+mj-lt"/>
              </a:rPr>
              <a:t>et </a:t>
            </a:r>
            <a:r>
              <a:rPr lang="fr-CA" sz="3600" dirty="0" err="1" smtClean="0">
                <a:latin typeface="+mj-lt"/>
              </a:rPr>
              <a:t>Coast</a:t>
            </a:r>
            <a:r>
              <a:rPr lang="fr-CA" sz="3600" dirty="0" smtClean="0">
                <a:latin typeface="+mj-lt"/>
              </a:rPr>
              <a:t> Salish</a:t>
            </a:r>
            <a:r>
              <a:rPr lang="fr-CA" sz="3600" dirty="0" smtClean="0">
                <a:latin typeface="+mj-lt"/>
              </a:rPr>
              <a:t/>
            </a:r>
            <a:br>
              <a:rPr lang="fr-CA" sz="3600" dirty="0" smtClean="0">
                <a:latin typeface="+mj-lt"/>
              </a:rPr>
            </a:br>
            <a:r>
              <a:rPr lang="fr-CA" sz="3600" dirty="0" smtClean="0">
                <a:latin typeface="+mj-lt"/>
              </a:rPr>
              <a:t>(</a:t>
            </a:r>
            <a:r>
              <a:rPr lang="fr-CA" sz="3600" dirty="0">
                <a:latin typeface="+mj-lt"/>
              </a:rPr>
              <a:t>Campbell River, </a:t>
            </a:r>
            <a:r>
              <a:rPr lang="fr-CA" sz="3600" dirty="0" smtClean="0">
                <a:latin typeface="+mj-lt"/>
              </a:rPr>
              <a:t>Colombie-Britannique, Canada</a:t>
            </a:r>
            <a:r>
              <a:rPr lang="fr-CA" sz="3600" dirty="0">
                <a:latin typeface="+mj-lt"/>
              </a:rPr>
              <a:t>)</a:t>
            </a:r>
          </a:p>
        </p:txBody>
      </p:sp>
      <p:sp>
        <p:nvSpPr>
          <p:cNvPr id="9" name="Title 1"/>
          <p:cNvSpPr txBox="1">
            <a:spLocks/>
          </p:cNvSpPr>
          <p:nvPr/>
        </p:nvSpPr>
        <p:spPr>
          <a:xfrm>
            <a:off x="609600" y="533400"/>
            <a:ext cx="10972800" cy="807368"/>
          </a:xfrm>
          <a:prstGeom prst="rect">
            <a:avLst/>
          </a:prstGeom>
          <a:solidFill>
            <a:srgbClr val="FFFFFF">
              <a:alpha val="54902"/>
            </a:srgbClr>
          </a:solidFill>
        </p:spPr>
        <p:txBody>
          <a:bodyPr/>
          <a:lstStyle/>
          <a:p>
            <a:pPr marL="628650"/>
            <a:r>
              <a:rPr lang="en-US" altLang="ko-KR" sz="4800" b="1" dirty="0" err="1">
                <a:solidFill>
                  <a:srgbClr val="FF0000"/>
                </a:solidFill>
              </a:rPr>
              <a:t>G</a:t>
            </a:r>
            <a:r>
              <a:rPr lang="en-US" altLang="ko-KR" sz="4800" b="1" dirty="0" err="1" smtClean="0">
                <a:solidFill>
                  <a:srgbClr val="FF0000"/>
                </a:solidFill>
              </a:rPr>
              <a:t>ilakas'la</a:t>
            </a:r>
            <a:r>
              <a:rPr lang="en-US" altLang="ko-KR" sz="4800" b="1" dirty="0" smtClean="0">
                <a:solidFill>
                  <a:srgbClr val="FF0000"/>
                </a:solidFill>
              </a:rPr>
              <a:t> (</a:t>
            </a:r>
            <a:r>
              <a:rPr lang="en-US" altLang="ko-KR" sz="4800" b="1" dirty="0" err="1" smtClean="0">
                <a:solidFill>
                  <a:srgbClr val="FF0000"/>
                </a:solidFill>
              </a:rPr>
              <a:t>Bienvenue</a:t>
            </a:r>
            <a:r>
              <a:rPr lang="en-US" altLang="ko-KR" sz="4800" b="1" dirty="0" smtClean="0">
                <a:solidFill>
                  <a:srgbClr val="FF0000"/>
                </a:solidFill>
              </a:rPr>
              <a:t>, merci)</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597" y="702736"/>
            <a:ext cx="884239" cy="884238"/>
          </a:xfrm>
          <a:prstGeom prst="rect">
            <a:avLst/>
          </a:prstGeom>
        </p:spPr>
      </p:pic>
      <p:pic>
        <p:nvPicPr>
          <p:cNvPr id="7" name="Picture 6" descr="Screen Shot 2016-09-12 at 15.52.0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5900" y="3869267"/>
            <a:ext cx="1583266" cy="403013"/>
          </a:xfrm>
          <a:prstGeom prst="rect">
            <a:avLst/>
          </a:prstGeom>
        </p:spPr>
      </p:pic>
    </p:spTree>
    <p:extLst>
      <p:ext uri="{BB962C8B-B14F-4D97-AF65-F5344CB8AC3E}">
        <p14:creationId xmlns:p14="http://schemas.microsoft.com/office/powerpoint/2010/main" val="2576508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6" fill="hold"/>
                                        <p:tgtEl>
                                          <p:spTgt spid="4"/>
                                        </p:tgtEl>
                                      </p:cBhvr>
                                    </p:cmd>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7476"/>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7976"/>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8" grpId="0" animBg="1"/>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intosh HD:Users:Julie:Desktop:map2.jpg"/>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4" name="Rectangle 3"/>
          <p:cNvSpPr/>
          <p:nvPr/>
        </p:nvSpPr>
        <p:spPr>
          <a:xfrm>
            <a:off x="609600" y="552450"/>
            <a:ext cx="10160000" cy="3088025"/>
          </a:xfrm>
          <a:prstGeom prst="rect">
            <a:avLst/>
          </a:prstGeom>
          <a:solidFill>
            <a:srgbClr val="FFFFFF">
              <a:alpha val="56078"/>
            </a:srgbClr>
          </a:solidFill>
        </p:spPr>
        <p:txBody>
          <a:bodyPr wrap="square">
            <a:spAutoFit/>
          </a:bodyPr>
          <a:lstStyle/>
          <a:p>
            <a:pPr>
              <a:spcAft>
                <a:spcPts val="1600"/>
              </a:spcAft>
            </a:pPr>
            <a:r>
              <a:rPr lang="fr-FR" altLang="ko-KR" sz="2400" dirty="0" smtClean="0">
                <a:solidFill>
                  <a:srgbClr val="000000"/>
                </a:solidFill>
              </a:rPr>
              <a:t>Des milliers de peuples autochtones ont vécu dans la région maintenant connue comme C.-B. pour plus de 10 000 ans.</a:t>
            </a:r>
            <a:endParaRPr lang="fr-FR" altLang="ko-KR" sz="2400" dirty="0" smtClean="0"/>
          </a:p>
          <a:p>
            <a:pPr>
              <a:spcAft>
                <a:spcPts val="1600"/>
              </a:spcAft>
            </a:pPr>
            <a:r>
              <a:rPr lang="fr-FR" altLang="ko-KR" sz="2400" dirty="0" smtClean="0">
                <a:solidFill>
                  <a:srgbClr val="000000"/>
                </a:solidFill>
              </a:rPr>
              <a:t>Il y a 203 Premières nations distinctes en C.-B., chacun avec leurs propres sociétés, cultures, territoires et lois.  Plus de 30 langues différentes et près de 60 dialectes sont parlés dans la région, qui </a:t>
            </a:r>
            <a:r>
              <a:rPr lang="fr-FR" altLang="ko-KR" sz="2400" dirty="0" err="1" smtClean="0">
                <a:solidFill>
                  <a:srgbClr val="000000"/>
                </a:solidFill>
              </a:rPr>
              <a:t>répresentent</a:t>
            </a:r>
            <a:r>
              <a:rPr lang="fr-FR" altLang="ko-KR" sz="2400" dirty="0" smtClean="0">
                <a:solidFill>
                  <a:srgbClr val="000000"/>
                </a:solidFill>
              </a:rPr>
              <a:t> 7 des 11 familles linguistiques uniques du Canada.</a:t>
            </a:r>
            <a:endParaRPr lang="fr-FR" altLang="ko-KR" sz="2400" dirty="0" smtClean="0"/>
          </a:p>
          <a:p>
            <a:pPr>
              <a:spcAft>
                <a:spcPts val="1600"/>
              </a:spcAft>
            </a:pPr>
            <a:r>
              <a:rPr lang="fr-FR" altLang="ko-KR" sz="2400" dirty="0" smtClean="0">
                <a:solidFill>
                  <a:srgbClr val="000000"/>
                </a:solidFill>
              </a:rPr>
              <a:t>Voici une carte interactive des langues: </a:t>
            </a:r>
            <a:r>
              <a:rPr lang="fr-FR" altLang="ko-KR" sz="2400" u="sng" dirty="0" smtClean="0">
                <a:solidFill>
                  <a:srgbClr val="000000"/>
                </a:solidFill>
                <a:hlinkClick r:id="rId4"/>
              </a:rPr>
              <a:t>http://maps.fphlcc.ca/</a:t>
            </a:r>
            <a:r>
              <a:rPr lang="fr-FR" altLang="ko-KR" sz="2400" dirty="0" smtClean="0">
                <a:solidFill>
                  <a:srgbClr val="000000"/>
                </a:solidFill>
              </a:rPr>
              <a:t> </a:t>
            </a:r>
            <a:endParaRPr lang="ko-KR" altLang="en-US" sz="2400" dirty="0"/>
          </a:p>
        </p:txBody>
      </p:sp>
    </p:spTree>
    <p:extLst>
      <p:ext uri="{BB962C8B-B14F-4D97-AF65-F5344CB8AC3E}">
        <p14:creationId xmlns:p14="http://schemas.microsoft.com/office/powerpoint/2010/main" val="3135807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_DSC9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54"/>
            <a:ext cx="12192000" cy="15240000"/>
          </a:xfrm>
          <a:prstGeom prst="rect">
            <a:avLst/>
          </a:prstGeom>
        </p:spPr>
      </p:pic>
      <p:sp>
        <p:nvSpPr>
          <p:cNvPr id="2" name="Title 1"/>
          <p:cNvSpPr>
            <a:spLocks noGrp="1"/>
          </p:cNvSpPr>
          <p:nvPr>
            <p:ph type="title"/>
          </p:nvPr>
        </p:nvSpPr>
        <p:spPr>
          <a:xfrm>
            <a:off x="859367" y="195789"/>
            <a:ext cx="10515599" cy="1325562"/>
          </a:xfrm>
        </p:spPr>
        <p:txBody>
          <a:bodyPr>
            <a:normAutofit/>
          </a:bodyPr>
          <a:lstStyle/>
          <a:p>
            <a:pPr algn="ctr"/>
            <a:r>
              <a:rPr lang="en-US" altLang="ko-KR" b="1" dirty="0" err="1" smtClean="0">
                <a:solidFill>
                  <a:srgbClr val="FF0000"/>
                </a:solidFill>
                <a:latin typeface="+mj-lt"/>
              </a:rPr>
              <a:t>L’importance</a:t>
            </a:r>
            <a:r>
              <a:rPr lang="en-US" altLang="ko-KR" b="1" dirty="0" smtClean="0">
                <a:solidFill>
                  <a:srgbClr val="FF0000"/>
                </a:solidFill>
                <a:latin typeface="+mj-lt"/>
              </a:rPr>
              <a:t> du </a:t>
            </a:r>
            <a:r>
              <a:rPr lang="en-US" altLang="ko-KR" b="1" dirty="0" err="1" smtClean="0">
                <a:solidFill>
                  <a:srgbClr val="FF0000"/>
                </a:solidFill>
                <a:latin typeface="+mj-lt"/>
              </a:rPr>
              <a:t>Saumon</a:t>
            </a:r>
            <a:endParaRPr lang="ko-KR" altLang="en-US" b="1" dirty="0">
              <a:solidFill>
                <a:srgbClr val="FF0000"/>
              </a:solidFill>
              <a:latin typeface="+mj-lt"/>
            </a:endParaRPr>
          </a:p>
        </p:txBody>
      </p:sp>
      <p:sp>
        <p:nvSpPr>
          <p:cNvPr id="3" name="Content Placeholder 2"/>
          <p:cNvSpPr>
            <a:spLocks noGrp="1"/>
          </p:cNvSpPr>
          <p:nvPr>
            <p:ph idx="1"/>
          </p:nvPr>
        </p:nvSpPr>
        <p:spPr>
          <a:xfrm>
            <a:off x="609600" y="1600201"/>
            <a:ext cx="10972800" cy="4525963"/>
          </a:xfrm>
          <a:solidFill>
            <a:srgbClr val="FFFFFF">
              <a:alpha val="45098"/>
            </a:srgbClr>
          </a:solidFill>
        </p:spPr>
        <p:txBody>
          <a:bodyPr anchor="ctr">
            <a:normAutofit/>
          </a:bodyPr>
          <a:lstStyle/>
          <a:p>
            <a:pPr marL="177800" indent="0">
              <a:buNone/>
            </a:pPr>
            <a:r>
              <a:rPr lang="fr-FR" altLang="ko-KR" dirty="0" smtClean="0"/>
              <a:t>« Le saumon a supporté nos communautés depuis des temps immémoriaux, leur importance tissée à travers notre passé et nos histoires, et leur image réfléchie à travers nos sculptures et œuvres d'art. Nous honorons leur importance en reconnaissant leur arrivée et offrant notre gratitude pour le sacrifice qu'ils font pour nous nourrir.</a:t>
            </a:r>
          </a:p>
          <a:p>
            <a:pPr marL="177800" indent="0">
              <a:buNone/>
            </a:pPr>
            <a:r>
              <a:rPr lang="fr-FR" altLang="ko-KR" dirty="0" smtClean="0"/>
              <a:t>Ce faisant, nous rendons hommage à nos ancêtres qui ont assuré à travers leurs liens spirituels à la récolte, que nos peuples survivraient maintenant et pour les générations à suivre. »</a:t>
            </a:r>
          </a:p>
          <a:p>
            <a:pPr marL="177800" indent="0">
              <a:buNone/>
            </a:pPr>
            <a:r>
              <a:rPr lang="fr-FR" altLang="ko-KR" i="1" dirty="0" smtClean="0"/>
              <a:t>- traduit du centre culturel </a:t>
            </a:r>
            <a:r>
              <a:rPr lang="fr-FR" altLang="ko-KR" i="1" dirty="0" err="1" smtClean="0"/>
              <a:t>Nuyumbalees</a:t>
            </a:r>
            <a:r>
              <a:rPr lang="fr-FR" altLang="ko-KR" i="1" dirty="0" smtClean="0"/>
              <a:t> </a:t>
            </a:r>
            <a:r>
              <a:rPr lang="fr-FR" altLang="ko-KR" u="sng" dirty="0" smtClean="0">
                <a:hlinkClick r:id="rId3"/>
              </a:rPr>
              <a:t>http://bit.ly/2cCjJ5N</a:t>
            </a:r>
            <a:endParaRPr lang="ko-KR" altLang="en-US" dirty="0"/>
          </a:p>
        </p:txBody>
      </p:sp>
      <p:sp>
        <p:nvSpPr>
          <p:cNvPr id="6" name="ZoneTexte 6"/>
          <p:cNvSpPr txBox="1"/>
          <p:nvPr/>
        </p:nvSpPr>
        <p:spPr>
          <a:xfrm>
            <a:off x="9399248" y="6493266"/>
            <a:ext cx="2792752" cy="307777"/>
          </a:xfrm>
          <a:prstGeom prst="rect">
            <a:avLst/>
          </a:prstGeom>
          <a:noFill/>
        </p:spPr>
        <p:txBody>
          <a:bodyPr wrap="none" rtlCol="0">
            <a:spAutoFit/>
          </a:bodyPr>
          <a:lstStyle/>
          <a:p>
            <a:r>
              <a:rPr lang="fr-CA" dirty="0" smtClean="0">
                <a:solidFill>
                  <a:schemeClr val="bg1"/>
                </a:solidFill>
              </a:rPr>
              <a:t>Source: </a:t>
            </a:r>
            <a:r>
              <a:rPr lang="fr-CA" dirty="0" err="1" smtClean="0">
                <a:solidFill>
                  <a:schemeClr val="bg1"/>
                </a:solidFill>
              </a:rPr>
              <a:t>Eiko</a:t>
            </a:r>
            <a:r>
              <a:rPr lang="fr-CA" dirty="0" smtClean="0">
                <a:solidFill>
                  <a:schemeClr val="bg1"/>
                </a:solidFill>
              </a:rPr>
              <a:t> Jones </a:t>
            </a:r>
            <a:r>
              <a:rPr lang="fr-CA" dirty="0" err="1" smtClean="0">
                <a:solidFill>
                  <a:schemeClr val="bg1"/>
                </a:solidFill>
              </a:rPr>
              <a:t>Photography</a:t>
            </a:r>
            <a:endParaRPr lang="fr-CA" dirty="0">
              <a:solidFill>
                <a:schemeClr val="bg1"/>
              </a:solidFill>
            </a:endParaRPr>
          </a:p>
        </p:txBody>
      </p:sp>
    </p:spTree>
    <p:extLst>
      <p:ext uri="{BB962C8B-B14F-4D97-AF65-F5344CB8AC3E}">
        <p14:creationId xmlns:p14="http://schemas.microsoft.com/office/powerpoint/2010/main" val="34291229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_DSC9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54"/>
            <a:ext cx="12192000" cy="15240000"/>
          </a:xfrm>
          <a:prstGeom prst="rect">
            <a:avLst/>
          </a:prstGeom>
        </p:spPr>
      </p:pic>
      <p:sp>
        <p:nvSpPr>
          <p:cNvPr id="2" name="Title 1"/>
          <p:cNvSpPr>
            <a:spLocks noGrp="1"/>
          </p:cNvSpPr>
          <p:nvPr>
            <p:ph type="title"/>
          </p:nvPr>
        </p:nvSpPr>
        <p:spPr>
          <a:xfrm>
            <a:off x="838200" y="132288"/>
            <a:ext cx="10515599" cy="1325562"/>
          </a:xfrm>
        </p:spPr>
        <p:txBody>
          <a:bodyPr>
            <a:noAutofit/>
          </a:bodyPr>
          <a:lstStyle/>
          <a:p>
            <a:pPr algn="ctr"/>
            <a:r>
              <a:rPr lang="fr-FR" altLang="ko-KR" b="1" dirty="0" smtClean="0">
                <a:solidFill>
                  <a:srgbClr val="FF0000"/>
                </a:solidFill>
                <a:latin typeface="+mj-lt"/>
              </a:rPr>
              <a:t>Une histoire d’orque des </a:t>
            </a:r>
            <a:r>
              <a:rPr lang="fr-FR" altLang="ko-KR" b="1" dirty="0" err="1" smtClean="0">
                <a:solidFill>
                  <a:srgbClr val="FF0000"/>
                </a:solidFill>
                <a:latin typeface="+mj-lt"/>
              </a:rPr>
              <a:t>Kwakw</a:t>
            </a:r>
            <a:r>
              <a:rPr lang="fr-FR" altLang="ko-KR" b="1" u="sng" dirty="0" err="1" smtClean="0">
                <a:solidFill>
                  <a:srgbClr val="FF0000"/>
                </a:solidFill>
                <a:latin typeface="+mj-lt"/>
              </a:rPr>
              <a:t>a</a:t>
            </a:r>
            <a:r>
              <a:rPr lang="fr-FR" altLang="ko-KR" b="1" dirty="0" err="1" smtClean="0">
                <a:solidFill>
                  <a:srgbClr val="FF0000"/>
                </a:solidFill>
                <a:latin typeface="+mj-lt"/>
              </a:rPr>
              <a:t>k</a:t>
            </a:r>
            <a:r>
              <a:rPr lang="fr-FR" altLang="ko-KR" b="1" u="sng" dirty="0" err="1" smtClean="0">
                <a:solidFill>
                  <a:srgbClr val="FF0000"/>
                </a:solidFill>
                <a:latin typeface="+mj-lt"/>
              </a:rPr>
              <a:t>a</a:t>
            </a:r>
            <a:r>
              <a:rPr lang="fr-FR" altLang="ko-KR" b="1" dirty="0" err="1" smtClean="0">
                <a:solidFill>
                  <a:srgbClr val="FF0000"/>
                </a:solidFill>
                <a:latin typeface="+mj-lt"/>
              </a:rPr>
              <a:t>'wakw</a:t>
            </a:r>
            <a:endParaRPr lang="ko-KR" altLang="en-US" sz="6600" b="1" dirty="0">
              <a:solidFill>
                <a:srgbClr val="FF0000"/>
              </a:solidFill>
              <a:latin typeface="+mj-lt"/>
            </a:endParaRPr>
          </a:p>
        </p:txBody>
      </p:sp>
      <p:sp>
        <p:nvSpPr>
          <p:cNvPr id="6" name="TextBox 5"/>
          <p:cNvSpPr txBox="1"/>
          <p:nvPr/>
        </p:nvSpPr>
        <p:spPr>
          <a:xfrm>
            <a:off x="1608653" y="6027003"/>
            <a:ext cx="9376838" cy="461665"/>
          </a:xfrm>
          <a:prstGeom prst="rect">
            <a:avLst/>
          </a:prstGeom>
          <a:solidFill>
            <a:schemeClr val="tx2">
              <a:lumMod val="75000"/>
              <a:alpha val="80000"/>
            </a:schemeClr>
          </a:solidFill>
        </p:spPr>
        <p:txBody>
          <a:bodyPr wrap="square" rtlCol="0">
            <a:spAutoFit/>
          </a:bodyPr>
          <a:lstStyle/>
          <a:p>
            <a:r>
              <a:rPr lang="en-US" sz="2400" dirty="0" err="1" smtClean="0">
                <a:solidFill>
                  <a:srgbClr val="FFFFFF"/>
                </a:solidFill>
              </a:rPr>
              <a:t>À</a:t>
            </a:r>
            <a:r>
              <a:rPr lang="en-US" sz="2400" dirty="0" smtClean="0">
                <a:solidFill>
                  <a:srgbClr val="FFFFFF"/>
                </a:solidFill>
              </a:rPr>
              <a:t> </a:t>
            </a:r>
            <a:r>
              <a:rPr lang="en-US" sz="2400" dirty="0" err="1" smtClean="0">
                <a:solidFill>
                  <a:srgbClr val="FFFFFF"/>
                </a:solidFill>
              </a:rPr>
              <a:t>visionner</a:t>
            </a:r>
            <a:r>
              <a:rPr lang="en-US" sz="2400" dirty="0" smtClean="0">
                <a:solidFill>
                  <a:srgbClr val="FFFFFF"/>
                </a:solidFill>
              </a:rPr>
              <a:t> </a:t>
            </a:r>
            <a:r>
              <a:rPr lang="en-US" sz="2400" dirty="0" err="1" smtClean="0">
                <a:solidFill>
                  <a:srgbClr val="FFFFFF"/>
                </a:solidFill>
              </a:rPr>
              <a:t>sur</a:t>
            </a:r>
            <a:r>
              <a:rPr lang="en-US" sz="2400" dirty="0" smtClean="0">
                <a:solidFill>
                  <a:srgbClr val="FFFFFF"/>
                </a:solidFill>
              </a:rPr>
              <a:t> YouTube (</a:t>
            </a:r>
            <a:r>
              <a:rPr lang="en-US" sz="2400" dirty="0" err="1" smtClean="0">
                <a:solidFill>
                  <a:srgbClr val="FFFFFF"/>
                </a:solidFill>
              </a:rPr>
              <a:t>anglais</a:t>
            </a:r>
            <a:r>
              <a:rPr lang="en-US" sz="2400" dirty="0">
                <a:solidFill>
                  <a:srgbClr val="FFFFFF"/>
                </a:solidFill>
              </a:rPr>
              <a:t>): </a:t>
            </a:r>
            <a:r>
              <a:rPr lang="en-US" sz="2400" dirty="0">
                <a:solidFill>
                  <a:srgbClr val="FFFFFF"/>
                </a:solidFill>
                <a:hlinkClick r:id="rId3"/>
              </a:rPr>
              <a:t>https://youtu.be/</a:t>
            </a:r>
            <a:r>
              <a:rPr lang="en-US" sz="2400" dirty="0" smtClean="0">
                <a:solidFill>
                  <a:srgbClr val="FFFFFF"/>
                </a:solidFill>
                <a:hlinkClick r:id="rId3"/>
              </a:rPr>
              <a:t>SUXPaKWVupQ</a:t>
            </a:r>
            <a:r>
              <a:rPr lang="en-US" sz="2400" dirty="0" smtClean="0">
                <a:solidFill>
                  <a:srgbClr val="FFFFFF"/>
                </a:solidFill>
              </a:rPr>
              <a:t>  </a:t>
            </a:r>
            <a:endParaRPr lang="en-US" sz="2400" dirty="0">
              <a:solidFill>
                <a:srgbClr val="FFFFFF"/>
              </a:solidFill>
            </a:endParaRPr>
          </a:p>
        </p:txBody>
      </p:sp>
      <p:pic>
        <p:nvPicPr>
          <p:cNvPr id="7" name="Picture 6" descr="Screen Shot 2016-09-12 at 16.02.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996" y="1737780"/>
            <a:ext cx="8149170" cy="4209124"/>
          </a:xfrm>
          <a:prstGeom prst="rect">
            <a:avLst/>
          </a:prstGeom>
        </p:spPr>
      </p:pic>
      <p:sp>
        <p:nvSpPr>
          <p:cNvPr id="8" name="ZoneTexte 6"/>
          <p:cNvSpPr txBox="1"/>
          <p:nvPr/>
        </p:nvSpPr>
        <p:spPr>
          <a:xfrm>
            <a:off x="9293417" y="6535589"/>
            <a:ext cx="2792752" cy="307777"/>
          </a:xfrm>
          <a:prstGeom prst="rect">
            <a:avLst/>
          </a:prstGeom>
          <a:noFill/>
        </p:spPr>
        <p:txBody>
          <a:bodyPr wrap="none" rtlCol="0">
            <a:spAutoFit/>
          </a:bodyPr>
          <a:lstStyle/>
          <a:p>
            <a:r>
              <a:rPr lang="fr-CA" dirty="0" smtClean="0">
                <a:solidFill>
                  <a:schemeClr val="bg1"/>
                </a:solidFill>
              </a:rPr>
              <a:t>Source: </a:t>
            </a:r>
            <a:r>
              <a:rPr lang="fr-CA" dirty="0" err="1" smtClean="0">
                <a:solidFill>
                  <a:schemeClr val="bg1"/>
                </a:solidFill>
              </a:rPr>
              <a:t>Eiko</a:t>
            </a:r>
            <a:r>
              <a:rPr lang="fr-CA" dirty="0" smtClean="0">
                <a:solidFill>
                  <a:schemeClr val="bg1"/>
                </a:solidFill>
              </a:rPr>
              <a:t> Jones </a:t>
            </a:r>
            <a:r>
              <a:rPr lang="fr-CA" dirty="0" err="1" smtClean="0">
                <a:solidFill>
                  <a:schemeClr val="bg1"/>
                </a:solidFill>
              </a:rPr>
              <a:t>Photography</a:t>
            </a:r>
            <a:endParaRPr lang="fr-CA" dirty="0">
              <a:solidFill>
                <a:schemeClr val="bg1"/>
              </a:solidFill>
            </a:endParaRPr>
          </a:p>
        </p:txBody>
      </p:sp>
    </p:spTree>
    <p:extLst>
      <p:ext uri="{BB962C8B-B14F-4D97-AF65-F5344CB8AC3E}">
        <p14:creationId xmlns:p14="http://schemas.microsoft.com/office/powerpoint/2010/main" val="2072778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14 at 09.28.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4" y="0"/>
            <a:ext cx="12419246" cy="6858000"/>
          </a:xfrm>
          <a:prstGeom prst="rect">
            <a:avLst/>
          </a:prstGeom>
        </p:spPr>
      </p:pic>
      <p:sp>
        <p:nvSpPr>
          <p:cNvPr id="2" name="Titre 1"/>
          <p:cNvSpPr>
            <a:spLocks noGrp="1"/>
          </p:cNvSpPr>
          <p:nvPr>
            <p:ph type="ctrTitle"/>
          </p:nvPr>
        </p:nvSpPr>
        <p:spPr>
          <a:xfrm>
            <a:off x="0" y="86042"/>
            <a:ext cx="12192000" cy="1011238"/>
          </a:xfrm>
        </p:spPr>
        <p:txBody>
          <a:bodyPr/>
          <a:lstStyle/>
          <a:p>
            <a:r>
              <a:rPr lang="fr-CA" sz="4800" dirty="0" smtClean="0">
                <a:latin typeface="+mj-lt"/>
              </a:rPr>
              <a:t>Un cycle fragile qu’il faut étudier…</a:t>
            </a:r>
            <a:endParaRPr lang="fr-CA" sz="4800" dirty="0">
              <a:latin typeface="+mj-lt"/>
            </a:endParaRPr>
          </a:p>
        </p:txBody>
      </p:sp>
      <p:sp>
        <p:nvSpPr>
          <p:cNvPr id="6" name="TextBox 5"/>
          <p:cNvSpPr txBox="1"/>
          <p:nvPr/>
        </p:nvSpPr>
        <p:spPr>
          <a:xfrm>
            <a:off x="0" y="6032503"/>
            <a:ext cx="8847667" cy="707886"/>
          </a:xfrm>
          <a:prstGeom prst="rect">
            <a:avLst/>
          </a:prstGeom>
          <a:solidFill>
            <a:schemeClr val="tx2">
              <a:lumMod val="50000"/>
              <a:alpha val="70000"/>
            </a:schemeClr>
          </a:solidFill>
        </p:spPr>
        <p:txBody>
          <a:bodyPr wrap="square" rtlCol="0">
            <a:spAutoFit/>
          </a:bodyPr>
          <a:lstStyle/>
          <a:p>
            <a:r>
              <a:rPr lang="en-US" sz="2000" dirty="0" err="1" smtClean="0">
                <a:solidFill>
                  <a:srgbClr val="FFFFFF"/>
                </a:solidFill>
              </a:rPr>
              <a:t>Visionnez</a:t>
            </a:r>
            <a:r>
              <a:rPr lang="en-US" sz="2000" dirty="0" smtClean="0">
                <a:solidFill>
                  <a:srgbClr val="FFFFFF"/>
                </a:solidFill>
              </a:rPr>
              <a:t> </a:t>
            </a:r>
            <a:r>
              <a:rPr lang="en-US" sz="2000" dirty="0">
                <a:solidFill>
                  <a:srgbClr val="FFFFFF"/>
                </a:solidFill>
              </a:rPr>
              <a:t>l</a:t>
            </a:r>
            <a:r>
              <a:rPr lang="en-US" sz="2000" dirty="0" smtClean="0">
                <a:solidFill>
                  <a:srgbClr val="FFFFFF"/>
                </a:solidFill>
              </a:rPr>
              <a:t>e </a:t>
            </a:r>
            <a:r>
              <a:rPr lang="en-US" sz="2000" dirty="0" err="1" smtClean="0">
                <a:solidFill>
                  <a:srgbClr val="FFFFFF"/>
                </a:solidFill>
              </a:rPr>
              <a:t>vidéo</a:t>
            </a:r>
            <a:r>
              <a:rPr lang="en-US" sz="2000" dirty="0" smtClean="0">
                <a:solidFill>
                  <a:srgbClr val="FFFFFF"/>
                </a:solidFill>
              </a:rPr>
              <a:t> du </a:t>
            </a:r>
            <a:r>
              <a:rPr lang="en-US" sz="2000" dirty="0" err="1" smtClean="0">
                <a:solidFill>
                  <a:srgbClr val="FFFFFF"/>
                </a:solidFill>
              </a:rPr>
              <a:t>dr</a:t>
            </a:r>
            <a:r>
              <a:rPr lang="en-US" sz="2000" dirty="0" err="1" smtClean="0">
                <a:solidFill>
                  <a:srgbClr val="FFFFFF"/>
                </a:solidFill>
              </a:rPr>
              <a:t>ône</a:t>
            </a:r>
            <a:r>
              <a:rPr lang="en-US" sz="2000" dirty="0" smtClean="0">
                <a:solidFill>
                  <a:srgbClr val="FFFFFF"/>
                </a:solidFill>
              </a:rPr>
              <a:t>  </a:t>
            </a:r>
            <a:r>
              <a:rPr lang="en-US" sz="2000" dirty="0" err="1" smtClean="0">
                <a:solidFill>
                  <a:srgbClr val="FFFFFF"/>
                </a:solidFill>
              </a:rPr>
              <a:t>sur</a:t>
            </a:r>
            <a:r>
              <a:rPr lang="en-US" sz="2000" dirty="0">
                <a:solidFill>
                  <a:srgbClr val="FFFFFF"/>
                </a:solidFill>
              </a:rPr>
              <a:t> YouTube: </a:t>
            </a:r>
            <a:r>
              <a:rPr lang="en-US" sz="2000" dirty="0">
                <a:solidFill>
                  <a:srgbClr val="FFFFFF"/>
                </a:solidFill>
                <a:hlinkClick r:id="rId4"/>
              </a:rPr>
              <a:t>https://youtu.be/</a:t>
            </a:r>
            <a:r>
              <a:rPr lang="en-US" sz="2000" dirty="0" smtClean="0">
                <a:solidFill>
                  <a:srgbClr val="FFFFFF"/>
                </a:solidFill>
                <a:hlinkClick r:id="rId4"/>
              </a:rPr>
              <a:t>Sj0awQFajn0</a:t>
            </a:r>
            <a:r>
              <a:rPr lang="en-US" sz="2000" dirty="0" smtClean="0">
                <a:solidFill>
                  <a:srgbClr val="FFFFFF"/>
                </a:solidFill>
              </a:rPr>
              <a:t> </a:t>
            </a:r>
          </a:p>
          <a:p>
            <a:r>
              <a:rPr lang="fr-CA" sz="2000" b="1" dirty="0">
                <a:solidFill>
                  <a:schemeClr val="bg1"/>
                </a:solidFill>
              </a:rPr>
              <a:t>Merci à Margaret </a:t>
            </a:r>
            <a:r>
              <a:rPr lang="fr-CA" sz="2000" b="1" dirty="0" err="1">
                <a:solidFill>
                  <a:schemeClr val="bg1"/>
                </a:solidFill>
              </a:rPr>
              <a:t>Kalacska</a:t>
            </a:r>
            <a:r>
              <a:rPr lang="fr-CA" sz="2000" b="1" dirty="0">
                <a:solidFill>
                  <a:schemeClr val="bg1"/>
                </a:solidFill>
              </a:rPr>
              <a:t> de l’Université </a:t>
            </a:r>
            <a:r>
              <a:rPr lang="fr-CA" sz="2000" b="1" dirty="0" smtClean="0">
                <a:solidFill>
                  <a:schemeClr val="bg1"/>
                </a:solidFill>
              </a:rPr>
              <a:t>McGill</a:t>
            </a:r>
            <a:endParaRPr lang="fr-CA" sz="2000" b="1" dirty="0">
              <a:solidFill>
                <a:schemeClr val="bg1"/>
              </a:solidFill>
            </a:endParaRPr>
          </a:p>
        </p:txBody>
      </p:sp>
    </p:spTree>
    <p:extLst>
      <p:ext uri="{BB962C8B-B14F-4D97-AF65-F5344CB8AC3E}">
        <p14:creationId xmlns:p14="http://schemas.microsoft.com/office/powerpoint/2010/main" val="30247985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0" y="0"/>
            <a:ext cx="3048000" cy="2087880"/>
          </a:xfrm>
        </p:spPr>
        <p:txBody>
          <a:bodyPr/>
          <a:lstStyle/>
          <a:p>
            <a:r>
              <a:rPr lang="fr-CA" sz="2800" dirty="0" smtClean="0">
                <a:latin typeface="+mn-lt"/>
              </a:rPr>
              <a:t>De nouveaux défis à relever pour les saumons… </a:t>
            </a:r>
            <a:endParaRPr lang="fr-CA" sz="2800" dirty="0">
              <a:latin typeface="+mn-lt"/>
            </a:endParaRPr>
          </a:p>
        </p:txBody>
      </p:sp>
      <p:pic>
        <p:nvPicPr>
          <p:cNvPr id="4" name="Picture 2050" descr="fiev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9144000" y="3237293"/>
            <a:ext cx="3048000" cy="3231654"/>
          </a:xfrm>
          <a:prstGeom prst="rect">
            <a:avLst/>
          </a:prstGeom>
          <a:noFill/>
        </p:spPr>
        <p:txBody>
          <a:bodyPr wrap="square" rtlCol="0">
            <a:spAutoFit/>
          </a:bodyPr>
          <a:lstStyle/>
          <a:p>
            <a:pPr algn="ctr"/>
            <a:r>
              <a:rPr lang="fr-CA" sz="2800" dirty="0" smtClean="0">
                <a:solidFill>
                  <a:srgbClr val="C00000"/>
                </a:solidFill>
              </a:rPr>
              <a:t>Les changements climatiques </a:t>
            </a:r>
          </a:p>
          <a:p>
            <a:endParaRPr lang="fr-CA" sz="2800" dirty="0">
              <a:solidFill>
                <a:srgbClr val="C00000"/>
              </a:solidFill>
            </a:endParaRPr>
          </a:p>
          <a:p>
            <a:r>
              <a:rPr lang="fr-CA" sz="2000" dirty="0" smtClean="0"/>
              <a:t>affectent l’ensemble des êtres vivants de la planète… </a:t>
            </a:r>
          </a:p>
          <a:p>
            <a:endParaRPr lang="fr-CA" sz="2000" dirty="0"/>
          </a:p>
          <a:p>
            <a:r>
              <a:rPr lang="fr-CA" sz="2000" dirty="0" smtClean="0"/>
              <a:t>Du nord jusqu’au sud de l’océan Pacifique.</a:t>
            </a:r>
            <a:endParaRPr lang="fr-CA" sz="2000" dirty="0"/>
          </a:p>
        </p:txBody>
      </p:sp>
      <p:sp>
        <p:nvSpPr>
          <p:cNvPr id="3" name="ZoneTexte 2"/>
          <p:cNvSpPr txBox="1"/>
          <p:nvPr/>
        </p:nvSpPr>
        <p:spPr>
          <a:xfrm>
            <a:off x="6866021" y="6550223"/>
            <a:ext cx="1478290" cy="307777"/>
          </a:xfrm>
          <a:prstGeom prst="rect">
            <a:avLst/>
          </a:prstGeom>
          <a:noFill/>
        </p:spPr>
        <p:txBody>
          <a:bodyPr wrap="none" rtlCol="0">
            <a:spAutoFit/>
          </a:bodyPr>
          <a:lstStyle/>
          <a:p>
            <a:r>
              <a:rPr lang="fr-CA" dirty="0" smtClean="0"/>
              <a:t>Source: </a:t>
            </a:r>
            <a:r>
              <a:rPr lang="fr-CA" dirty="0" err="1" smtClean="0"/>
              <a:t>Globaïa</a:t>
            </a:r>
            <a:endParaRPr lang="fr-CA" dirty="0"/>
          </a:p>
        </p:txBody>
      </p:sp>
    </p:spTree>
    <p:extLst>
      <p:ext uri="{BB962C8B-B14F-4D97-AF65-F5344CB8AC3E}">
        <p14:creationId xmlns:p14="http://schemas.microsoft.com/office/powerpoint/2010/main" val="3485464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0382"/>
            <a:ext cx="7635240" cy="965518"/>
          </a:xfrm>
        </p:spPr>
        <p:txBody>
          <a:bodyPr/>
          <a:lstStyle/>
          <a:p>
            <a:r>
              <a:rPr lang="fr-CA" sz="5400" dirty="0" smtClean="0">
                <a:solidFill>
                  <a:srgbClr val="C00000"/>
                </a:solidFill>
                <a:latin typeface="+mj-lt"/>
              </a:rPr>
              <a:t>La nature qui nous unit</a:t>
            </a:r>
            <a:endParaRPr lang="fr-CA" sz="5400" dirty="0">
              <a:solidFill>
                <a:srgbClr val="C00000"/>
              </a:solidFill>
              <a:latin typeface="+mj-lt"/>
            </a:endParaRPr>
          </a:p>
        </p:txBody>
      </p:sp>
      <p:pic>
        <p:nvPicPr>
          <p:cNvPr id="4" name="Imag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4782"/>
            <a:ext cx="7635240" cy="5933218"/>
          </a:xfrm>
          <a:prstGeom prst="rect">
            <a:avLst/>
          </a:prstGeom>
        </p:spPr>
      </p:pic>
      <p:sp>
        <p:nvSpPr>
          <p:cNvPr id="5" name="ZoneTexte 4"/>
          <p:cNvSpPr txBox="1"/>
          <p:nvPr/>
        </p:nvSpPr>
        <p:spPr>
          <a:xfrm>
            <a:off x="7635240" y="961200"/>
            <a:ext cx="4556760" cy="4093428"/>
          </a:xfrm>
          <a:prstGeom prst="rect">
            <a:avLst/>
          </a:prstGeom>
          <a:noFill/>
        </p:spPr>
        <p:txBody>
          <a:bodyPr wrap="square" rtlCol="0">
            <a:spAutoFit/>
          </a:bodyPr>
          <a:lstStyle/>
          <a:p>
            <a:pPr algn="just"/>
            <a:r>
              <a:rPr lang="fr-CA" sz="2000" dirty="0" smtClean="0"/>
              <a:t>Nous vivons tous sur la même planète couverte d’eau</a:t>
            </a:r>
          </a:p>
          <a:p>
            <a:pPr algn="just"/>
            <a:endParaRPr lang="fr-CA" sz="2000" dirty="0" smtClean="0"/>
          </a:p>
          <a:p>
            <a:pPr algn="just"/>
            <a:r>
              <a:rPr lang="fr-CA" sz="2000" dirty="0" smtClean="0"/>
              <a:t>L’eau que nous buvons se promène partout… Dans nos rivières, dans nos océans et dans nos veines</a:t>
            </a:r>
          </a:p>
          <a:p>
            <a:pPr algn="just"/>
            <a:endParaRPr lang="fr-CA" sz="2000" dirty="0" smtClean="0"/>
          </a:p>
          <a:p>
            <a:pPr algn="just"/>
            <a:r>
              <a:rPr lang="fr-CA" sz="2000" dirty="0" smtClean="0"/>
              <a:t>Du nord au sud de l’océan Pacifique,</a:t>
            </a:r>
          </a:p>
          <a:p>
            <a:pPr algn="just"/>
            <a:r>
              <a:rPr lang="fr-CA" sz="2000" dirty="0"/>
              <a:t>l</a:t>
            </a:r>
            <a:r>
              <a:rPr lang="fr-CA" sz="2000" dirty="0" smtClean="0"/>
              <a:t>’eau se déplace et influence le climat </a:t>
            </a:r>
          </a:p>
          <a:p>
            <a:pPr algn="just"/>
            <a:endParaRPr lang="fr-CA" sz="2000" dirty="0"/>
          </a:p>
          <a:p>
            <a:pPr algn="just"/>
            <a:r>
              <a:rPr lang="fr-CA" sz="2000" dirty="0" smtClean="0"/>
              <a:t>L’eau voyage en emportant la vie</a:t>
            </a:r>
          </a:p>
          <a:p>
            <a:pPr algn="just"/>
            <a:endParaRPr lang="fr-CA" sz="2000" dirty="0"/>
          </a:p>
          <a:p>
            <a:pPr algn="just"/>
            <a:r>
              <a:rPr lang="fr-CA" sz="2000" dirty="0" smtClean="0"/>
              <a:t>L’océan est notre mère à tous</a:t>
            </a:r>
          </a:p>
        </p:txBody>
      </p:sp>
      <p:sp>
        <p:nvSpPr>
          <p:cNvPr id="6" name="ZoneTexte 5"/>
          <p:cNvSpPr txBox="1"/>
          <p:nvPr/>
        </p:nvSpPr>
        <p:spPr>
          <a:xfrm>
            <a:off x="529388" y="2890353"/>
            <a:ext cx="6761346" cy="2677656"/>
          </a:xfrm>
          <a:prstGeom prst="rect">
            <a:avLst/>
          </a:prstGeom>
          <a:solidFill>
            <a:schemeClr val="accent5"/>
          </a:solidFill>
        </p:spPr>
        <p:txBody>
          <a:bodyPr wrap="square" rtlCol="0">
            <a:spAutoFit/>
          </a:bodyPr>
          <a:lstStyle/>
          <a:p>
            <a:r>
              <a:rPr lang="fr-CA" sz="2400" dirty="0" smtClean="0">
                <a:solidFill>
                  <a:schemeClr val="accent5">
                    <a:lumMod val="20000"/>
                    <a:lumOff val="80000"/>
                  </a:schemeClr>
                </a:solidFill>
                <a:latin typeface="+mj-lt"/>
              </a:rPr>
              <a:t>Plusieurs questions se bousculent dans ta tête? </a:t>
            </a:r>
          </a:p>
          <a:p>
            <a:endParaRPr lang="fr-CA" sz="2400" dirty="0" smtClean="0">
              <a:solidFill>
                <a:schemeClr val="accent5">
                  <a:lumMod val="20000"/>
                  <a:lumOff val="80000"/>
                </a:schemeClr>
              </a:solidFill>
              <a:latin typeface="+mj-lt"/>
            </a:endParaRPr>
          </a:p>
          <a:p>
            <a:pPr algn="just"/>
            <a:r>
              <a:rPr lang="fr-CA" sz="2400" dirty="0" smtClean="0">
                <a:solidFill>
                  <a:schemeClr val="accent5">
                    <a:lumMod val="20000"/>
                    <a:lumOff val="80000"/>
                  </a:schemeClr>
                </a:solidFill>
                <a:latin typeface="+mj-lt"/>
              </a:rPr>
              <a:t>Nous avons hâte que vous vous joigniez à nous pour répondre à quelques unes de vos questions en direct de la rivière Campbell !</a:t>
            </a:r>
          </a:p>
          <a:p>
            <a:endParaRPr lang="fr-CA" sz="2400" dirty="0">
              <a:solidFill>
                <a:schemeClr val="accent5">
                  <a:lumMod val="20000"/>
                  <a:lumOff val="80000"/>
                </a:schemeClr>
              </a:solidFill>
              <a:latin typeface="+mj-lt"/>
            </a:endParaRPr>
          </a:p>
          <a:p>
            <a:pPr algn="ctr"/>
            <a:r>
              <a:rPr lang="fr-CA" sz="2400" dirty="0" smtClean="0">
                <a:solidFill>
                  <a:schemeClr val="bg1"/>
                </a:solidFill>
                <a:latin typeface="+mj-lt"/>
              </a:rPr>
              <a:t>26 septembre à 10h00 en Colombie-Britannique</a:t>
            </a:r>
            <a:endParaRPr lang="fr-CA" sz="2400" dirty="0">
              <a:solidFill>
                <a:schemeClr val="bg1"/>
              </a:solidFill>
            </a:endParaRPr>
          </a:p>
        </p:txBody>
      </p:sp>
      <p:sp>
        <p:nvSpPr>
          <p:cNvPr id="3" name="Rectangle 2"/>
          <p:cNvSpPr/>
          <p:nvPr/>
        </p:nvSpPr>
        <p:spPr>
          <a:xfrm>
            <a:off x="512323" y="1926430"/>
            <a:ext cx="6763391" cy="707886"/>
          </a:xfrm>
          <a:prstGeom prst="rect">
            <a:avLst/>
          </a:prstGeom>
        </p:spPr>
        <p:txBody>
          <a:bodyPr wrap="none">
            <a:spAutoFit/>
          </a:bodyPr>
          <a:lstStyle/>
          <a:p>
            <a:pPr algn="ctr"/>
            <a:r>
              <a:rPr lang="fr-CA" sz="4000" b="1" dirty="0">
                <a:solidFill>
                  <a:schemeClr val="accent1">
                    <a:lumMod val="40000"/>
                    <a:lumOff val="60000"/>
                  </a:schemeClr>
                </a:solidFill>
              </a:rPr>
              <a:t>FRANCOCÉAN PACIFIQUE</a:t>
            </a:r>
          </a:p>
        </p:txBody>
      </p:sp>
    </p:spTree>
    <p:extLst>
      <p:ext uri="{BB962C8B-B14F-4D97-AF65-F5344CB8AC3E}">
        <p14:creationId xmlns:p14="http://schemas.microsoft.com/office/powerpoint/2010/main" val="11604657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269999"/>
            <a:ext cx="12192001" cy="8128000"/>
          </a:xfrm>
          <a:prstGeom prst="rect">
            <a:avLst/>
          </a:prstGeom>
        </p:spPr>
      </p:pic>
      <p:sp>
        <p:nvSpPr>
          <p:cNvPr id="4" name="Shape 93"/>
          <p:cNvSpPr txBox="1">
            <a:spLocks noGrp="1"/>
          </p:cNvSpPr>
          <p:nvPr>
            <p:ph type="ctrTitle"/>
          </p:nvPr>
        </p:nvSpPr>
        <p:spPr>
          <a:xfrm>
            <a:off x="7236368" y="662164"/>
            <a:ext cx="4813738" cy="1340069"/>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chemeClr val="dk1"/>
              </a:buClr>
              <a:buSzPct val="25000"/>
              <a:buFont typeface="Calibri"/>
              <a:buNone/>
            </a:pPr>
            <a:r>
              <a:rPr lang="fr-CA" sz="4800" b="1" dirty="0" smtClean="0">
                <a:solidFill>
                  <a:srgbClr val="C00000"/>
                </a:solidFill>
                <a:latin typeface="+mj-lt"/>
                <a:ea typeface="Permanent Marker"/>
                <a:cs typeface="Permanent Marker"/>
                <a:sym typeface="Permanent Marker"/>
              </a:rPr>
              <a:t>FRANCOCÉAN PACIFIQUE</a:t>
            </a:r>
            <a:r>
              <a:rPr lang="fr-CA" sz="4800" b="1" dirty="0" smtClean="0">
                <a:solidFill>
                  <a:srgbClr val="C00000"/>
                </a:solidFill>
                <a:latin typeface="Permanent Marker"/>
                <a:ea typeface="Permanent Marker"/>
                <a:cs typeface="Permanent Marker"/>
                <a:sym typeface="Permanent Marker"/>
              </a:rPr>
              <a:t/>
            </a:r>
            <a:br>
              <a:rPr lang="fr-CA" sz="4800" b="1" dirty="0" smtClean="0">
                <a:solidFill>
                  <a:srgbClr val="C00000"/>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endParaRPr lang="fr-CA" sz="4000" b="1" i="0" u="none" strike="noStrike" cap="none" dirty="0">
              <a:solidFill>
                <a:schemeClr val="dk1"/>
              </a:solidFill>
              <a:sym typeface="Calibri"/>
            </a:endParaRPr>
          </a:p>
        </p:txBody>
      </p:sp>
      <p:sp>
        <p:nvSpPr>
          <p:cNvPr id="5" name="ZoneTexte 4"/>
          <p:cNvSpPr txBox="1"/>
          <p:nvPr/>
        </p:nvSpPr>
        <p:spPr>
          <a:xfrm>
            <a:off x="-2" y="5770192"/>
            <a:ext cx="12192001" cy="1089529"/>
          </a:xfrm>
          <a:prstGeom prst="rect">
            <a:avLst/>
          </a:prstGeom>
          <a:solidFill>
            <a:schemeClr val="accent1">
              <a:lumMod val="40000"/>
              <a:lumOff val="60000"/>
            </a:schemeClr>
          </a:solidFill>
        </p:spPr>
        <p:txBody>
          <a:bodyPr wrap="square" rtlCol="0">
            <a:spAutoFit/>
          </a:bodyPr>
          <a:lstStyle/>
          <a:p>
            <a:pPr lvl="0" algn="ctr">
              <a:lnSpc>
                <a:spcPct val="90000"/>
              </a:lnSpc>
              <a:buClr>
                <a:schemeClr val="dk1"/>
              </a:buClr>
              <a:buSzPct val="25000"/>
            </a:pPr>
            <a:r>
              <a:rPr lang="fr-CA" sz="3600" b="1" dirty="0" smtClean="0">
                <a:solidFill>
                  <a:srgbClr val="0B5394"/>
                </a:solidFill>
                <a:latin typeface="+mn-lt"/>
                <a:ea typeface="Permanent Marker"/>
                <a:cs typeface="Permanent Marker"/>
                <a:sym typeface="Permanent Marker"/>
              </a:rPr>
              <a:t>Deuxième partie en novembre: </a:t>
            </a:r>
            <a:endParaRPr lang="fr-CA" sz="3600" b="1" dirty="0">
              <a:solidFill>
                <a:srgbClr val="0B5394"/>
              </a:solidFill>
              <a:latin typeface="+mn-lt"/>
              <a:ea typeface="Permanent Marker"/>
              <a:cs typeface="Permanent Marker"/>
              <a:sym typeface="Permanent Marker"/>
            </a:endParaRPr>
          </a:p>
          <a:p>
            <a:pPr lvl="0" algn="ctr">
              <a:lnSpc>
                <a:spcPct val="90000"/>
              </a:lnSpc>
              <a:buClr>
                <a:schemeClr val="dk1"/>
              </a:buClr>
              <a:buSzPct val="25000"/>
            </a:pPr>
            <a:r>
              <a:rPr lang="fr-CA" sz="3600" b="1" dirty="0" smtClean="0">
                <a:solidFill>
                  <a:srgbClr val="990000"/>
                </a:solidFill>
                <a:latin typeface="+mn-lt"/>
                <a:ea typeface="Permanent Marker"/>
                <a:cs typeface="Permanent Marker"/>
                <a:sym typeface="Permanent Marker"/>
              </a:rPr>
              <a:t>Esprits du récif en Nouvelle-Calédonie</a:t>
            </a:r>
            <a:endParaRPr lang="fr-CA" sz="3600" dirty="0">
              <a:latin typeface="+mn-lt"/>
            </a:endParaRPr>
          </a:p>
        </p:txBody>
      </p:sp>
      <p:sp>
        <p:nvSpPr>
          <p:cNvPr id="2" name="TextBox 1"/>
          <p:cNvSpPr txBox="1"/>
          <p:nvPr/>
        </p:nvSpPr>
        <p:spPr>
          <a:xfrm>
            <a:off x="10058400" y="5442524"/>
            <a:ext cx="2251101" cy="307777"/>
          </a:xfrm>
          <a:prstGeom prst="rect">
            <a:avLst/>
          </a:prstGeom>
          <a:noFill/>
        </p:spPr>
        <p:txBody>
          <a:bodyPr wrap="square" rtlCol="0">
            <a:spAutoFit/>
          </a:bodyPr>
          <a:lstStyle/>
          <a:p>
            <a:r>
              <a:rPr lang="en-US" dirty="0" smtClean="0">
                <a:solidFill>
                  <a:schemeClr val="bg1"/>
                </a:solidFill>
              </a:rPr>
              <a:t>Source: Masashi Ogawa</a:t>
            </a:r>
            <a:endParaRPr lang="en-US" dirty="0">
              <a:solidFill>
                <a:schemeClr val="bg1"/>
              </a:solidFill>
            </a:endParaRPr>
          </a:p>
        </p:txBody>
      </p:sp>
    </p:spTree>
    <p:extLst>
      <p:ext uri="{BB962C8B-B14F-4D97-AF65-F5344CB8AC3E}">
        <p14:creationId xmlns:p14="http://schemas.microsoft.com/office/powerpoint/2010/main" val="2846222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54190" y="1"/>
            <a:ext cx="8822570" cy="6855872"/>
          </a:xfrm>
          <a:prstGeom prst="rect">
            <a:avLst/>
          </a:prstGeom>
        </p:spPr>
      </p:pic>
      <p:sp>
        <p:nvSpPr>
          <p:cNvPr id="5" name="ZoneTexte 4"/>
          <p:cNvSpPr txBox="1"/>
          <p:nvPr/>
        </p:nvSpPr>
        <p:spPr>
          <a:xfrm>
            <a:off x="4482009" y="1119943"/>
            <a:ext cx="6763390" cy="1138773"/>
          </a:xfrm>
          <a:prstGeom prst="rect">
            <a:avLst/>
          </a:prstGeom>
          <a:noFill/>
        </p:spPr>
        <p:txBody>
          <a:bodyPr wrap="none" rtlCol="0">
            <a:spAutoFit/>
          </a:bodyPr>
          <a:lstStyle/>
          <a:p>
            <a:r>
              <a:rPr lang="fr-CA" sz="4000" b="1" dirty="0" smtClean="0">
                <a:solidFill>
                  <a:schemeClr val="accent1">
                    <a:lumMod val="40000"/>
                    <a:lumOff val="60000"/>
                  </a:schemeClr>
                </a:solidFill>
                <a:latin typeface="+mj-lt"/>
              </a:rPr>
              <a:t>FRANCOCÉAN PACIFIQUE</a:t>
            </a:r>
          </a:p>
          <a:p>
            <a:endParaRPr lang="fr-CA" dirty="0">
              <a:latin typeface="+mj-lt"/>
            </a:endParaRPr>
          </a:p>
          <a:p>
            <a:endParaRPr lang="fr-CA" dirty="0"/>
          </a:p>
        </p:txBody>
      </p:sp>
      <p:sp>
        <p:nvSpPr>
          <p:cNvPr id="6" name="ZoneTexte 5"/>
          <p:cNvSpPr txBox="1"/>
          <p:nvPr/>
        </p:nvSpPr>
        <p:spPr>
          <a:xfrm>
            <a:off x="0" y="255017"/>
            <a:ext cx="3354190" cy="5770811"/>
          </a:xfrm>
          <a:prstGeom prst="rect">
            <a:avLst/>
          </a:prstGeom>
          <a:noFill/>
        </p:spPr>
        <p:txBody>
          <a:bodyPr wrap="square" rtlCol="0">
            <a:spAutoFit/>
          </a:bodyPr>
          <a:lstStyle/>
          <a:p>
            <a:pPr algn="ctr"/>
            <a:r>
              <a:rPr lang="fr-CA" sz="2000" b="1" dirty="0" smtClean="0">
                <a:solidFill>
                  <a:schemeClr val="accent5"/>
                </a:solidFill>
              </a:rPr>
              <a:t>Vous vivez </a:t>
            </a:r>
          </a:p>
          <a:p>
            <a:pPr algn="ctr"/>
            <a:r>
              <a:rPr lang="fr-CA" sz="2000" b="1" dirty="0" smtClean="0">
                <a:solidFill>
                  <a:schemeClr val="accent5"/>
                </a:solidFill>
              </a:rPr>
              <a:t>cette aventure éducative</a:t>
            </a:r>
          </a:p>
          <a:p>
            <a:pPr algn="ctr"/>
            <a:r>
              <a:rPr lang="fr-CA" sz="2000" b="1" dirty="0" smtClean="0">
                <a:solidFill>
                  <a:schemeClr val="accent5"/>
                </a:solidFill>
              </a:rPr>
              <a:t>grâce à :</a:t>
            </a:r>
          </a:p>
          <a:p>
            <a:endParaRPr lang="fr-CA" sz="1800" b="1" dirty="0" smtClean="0"/>
          </a:p>
          <a:p>
            <a:pPr>
              <a:lnSpc>
                <a:spcPct val="150000"/>
              </a:lnSpc>
            </a:pPr>
            <a:r>
              <a:rPr lang="fr-CA" sz="1800" b="1" dirty="0" smtClean="0"/>
              <a:t>Pacific Peoples’ </a:t>
            </a:r>
            <a:r>
              <a:rPr lang="fr-CA" sz="1800" b="1" dirty="0" err="1" smtClean="0"/>
              <a:t>Partnership</a:t>
            </a:r>
            <a:endParaRPr lang="fr-CA" sz="1800" b="1" dirty="0" smtClean="0"/>
          </a:p>
          <a:p>
            <a:pPr>
              <a:lnSpc>
                <a:spcPct val="150000"/>
              </a:lnSpc>
            </a:pPr>
            <a:r>
              <a:rPr lang="fr-CA" sz="1800" b="1" dirty="0" smtClean="0"/>
              <a:t>Fish Eye Project</a:t>
            </a:r>
          </a:p>
          <a:p>
            <a:pPr>
              <a:lnSpc>
                <a:spcPct val="150000"/>
              </a:lnSpc>
            </a:pPr>
            <a:r>
              <a:rPr lang="fr-CA" sz="1800" b="1" dirty="0" smtClean="0"/>
              <a:t>Rivages Pacifiques</a:t>
            </a:r>
          </a:p>
          <a:p>
            <a:endParaRPr lang="fr-CA" dirty="0"/>
          </a:p>
          <a:p>
            <a:r>
              <a:rPr lang="fr-CA" b="1" dirty="0" smtClean="0"/>
              <a:t>Et leurs partenaires: </a:t>
            </a:r>
          </a:p>
          <a:p>
            <a:endParaRPr lang="fr-CA" b="1" dirty="0" smtClean="0"/>
          </a:p>
          <a:p>
            <a:pPr marL="285750" indent="-285750">
              <a:buFont typeface="Arial"/>
              <a:buChar char="•"/>
            </a:pPr>
            <a:r>
              <a:rPr lang="fr-CA" dirty="0" err="1" smtClean="0"/>
              <a:t>Eiko</a:t>
            </a:r>
            <a:r>
              <a:rPr lang="fr-CA" dirty="0" smtClean="0"/>
              <a:t> Jones </a:t>
            </a:r>
            <a:r>
              <a:rPr lang="fr-CA" dirty="0" err="1" smtClean="0"/>
              <a:t>Photography</a:t>
            </a:r>
            <a:endParaRPr lang="fr-CA" dirty="0" smtClean="0"/>
          </a:p>
          <a:p>
            <a:pPr marL="285750" indent="-285750">
              <a:buFont typeface="Arial"/>
              <a:buChar char="•"/>
            </a:pPr>
            <a:r>
              <a:rPr lang="fr-CA" dirty="0" err="1" smtClean="0"/>
              <a:t>Red</a:t>
            </a:r>
            <a:r>
              <a:rPr lang="fr-CA" dirty="0" smtClean="0"/>
              <a:t> Pacific</a:t>
            </a:r>
          </a:p>
          <a:p>
            <a:pPr marL="285750" indent="-285750">
              <a:buFont typeface="Arial"/>
              <a:buChar char="•"/>
            </a:pPr>
            <a:r>
              <a:rPr lang="fr-CA" dirty="0" smtClean="0"/>
              <a:t>Institut de Recherche pour le Développement</a:t>
            </a:r>
          </a:p>
          <a:p>
            <a:pPr marL="285750" indent="-285750">
              <a:buFont typeface="Arial"/>
              <a:buChar char="•"/>
            </a:pPr>
            <a:r>
              <a:rPr lang="fr-CA" dirty="0" smtClean="0"/>
              <a:t>Festival de l’Image Sous-Marine de Nouvelle-Calédonie</a:t>
            </a:r>
          </a:p>
          <a:p>
            <a:pPr marL="285750" indent="-285750">
              <a:buFont typeface="Arial"/>
              <a:buChar char="•"/>
            </a:pPr>
            <a:r>
              <a:rPr lang="fr-CA" dirty="0" smtClean="0"/>
              <a:t>Symbiose</a:t>
            </a:r>
          </a:p>
          <a:p>
            <a:pPr marL="285750" indent="-285750">
              <a:buFont typeface="Arial"/>
              <a:buChar char="•"/>
            </a:pPr>
            <a:r>
              <a:rPr lang="fr-CA" dirty="0" smtClean="0"/>
              <a:t>Province Sud</a:t>
            </a:r>
          </a:p>
          <a:p>
            <a:pPr marL="285750" indent="-285750">
              <a:buFont typeface="Arial"/>
              <a:buChar char="•"/>
            </a:pPr>
            <a:r>
              <a:rPr lang="fr-CA" dirty="0" err="1" smtClean="0"/>
              <a:t>Heavyset</a:t>
            </a:r>
            <a:r>
              <a:rPr lang="fr-CA" dirty="0" smtClean="0"/>
              <a:t> Media</a:t>
            </a:r>
          </a:p>
          <a:p>
            <a:pPr marL="285750" indent="-285750">
              <a:buFont typeface="Arial"/>
              <a:buChar char="•"/>
            </a:pPr>
            <a:endParaRPr lang="fr-CA" dirty="0" smtClean="0"/>
          </a:p>
          <a:p>
            <a:pPr marL="285750" indent="-285750">
              <a:buFont typeface="Arial"/>
              <a:buChar char="•"/>
            </a:pPr>
            <a:endParaRPr lang="fr-CA" dirty="0" smtClean="0"/>
          </a:p>
          <a:p>
            <a:endParaRPr lang="fr-CA" dirty="0"/>
          </a:p>
        </p:txBody>
      </p:sp>
      <p:sp>
        <p:nvSpPr>
          <p:cNvPr id="2" name="ZoneTexte 1"/>
          <p:cNvSpPr txBox="1"/>
          <p:nvPr/>
        </p:nvSpPr>
        <p:spPr>
          <a:xfrm>
            <a:off x="4631778" y="2258716"/>
            <a:ext cx="6463852" cy="3693319"/>
          </a:xfrm>
          <a:prstGeom prst="rect">
            <a:avLst/>
          </a:prstGeom>
          <a:solidFill>
            <a:schemeClr val="accent5"/>
          </a:solidFill>
        </p:spPr>
        <p:txBody>
          <a:bodyPr wrap="square" rtlCol="0">
            <a:spAutoFit/>
          </a:bodyPr>
          <a:lstStyle/>
          <a:p>
            <a:pPr algn="just"/>
            <a:r>
              <a:rPr lang="fr-CA" sz="1800" dirty="0" smtClean="0">
                <a:solidFill>
                  <a:schemeClr val="accent5">
                    <a:lumMod val="20000"/>
                    <a:lumOff val="80000"/>
                  </a:schemeClr>
                </a:solidFill>
              </a:rPr>
              <a:t>Pour connecter la </a:t>
            </a:r>
            <a:r>
              <a:rPr lang="fr-CA" sz="1800" dirty="0">
                <a:solidFill>
                  <a:schemeClr val="accent5">
                    <a:lumMod val="20000"/>
                    <a:lumOff val="80000"/>
                  </a:schemeClr>
                </a:solidFill>
              </a:rPr>
              <a:t>jeunesse francophone de Colombie-Britannique avec celle de </a:t>
            </a:r>
            <a:r>
              <a:rPr lang="fr-CA" sz="1800" dirty="0" smtClean="0">
                <a:solidFill>
                  <a:schemeClr val="accent5">
                    <a:lumMod val="20000"/>
                    <a:lumOff val="80000"/>
                  </a:schemeClr>
                </a:solidFill>
              </a:rPr>
              <a:t>Nouvelle-Calédonie, nous avons besoin de VOTRE participation. </a:t>
            </a:r>
          </a:p>
          <a:p>
            <a:pPr algn="just"/>
            <a:endParaRPr lang="fr-CA" sz="1800" dirty="0" smtClean="0">
              <a:solidFill>
                <a:schemeClr val="accent5">
                  <a:lumMod val="20000"/>
                  <a:lumOff val="80000"/>
                </a:schemeClr>
              </a:solidFill>
            </a:endParaRPr>
          </a:p>
          <a:p>
            <a:pPr algn="just"/>
            <a:r>
              <a:rPr lang="fr-CA" sz="1800" dirty="0" smtClean="0">
                <a:solidFill>
                  <a:schemeClr val="accent5">
                    <a:lumMod val="20000"/>
                    <a:lumOff val="80000"/>
                  </a:schemeClr>
                </a:solidFill>
              </a:rPr>
              <a:t>Au </a:t>
            </a:r>
            <a:r>
              <a:rPr lang="fr-CA" sz="1800" dirty="0">
                <a:solidFill>
                  <a:schemeClr val="accent5">
                    <a:lumMod val="20000"/>
                    <a:lumOff val="80000"/>
                  </a:schemeClr>
                </a:solidFill>
              </a:rPr>
              <a:t>centre du projet, deux plongées en direct seront organisées pour </a:t>
            </a:r>
            <a:r>
              <a:rPr lang="fr-CA" sz="1800" dirty="0" smtClean="0">
                <a:solidFill>
                  <a:schemeClr val="accent5">
                    <a:lumMod val="20000"/>
                    <a:lumOff val="80000"/>
                  </a:schemeClr>
                </a:solidFill>
              </a:rPr>
              <a:t>vous permettre de </a:t>
            </a:r>
            <a:r>
              <a:rPr lang="fr-CA" sz="1800" dirty="0">
                <a:solidFill>
                  <a:schemeClr val="accent5">
                    <a:lumMod val="20000"/>
                    <a:lumOff val="80000"/>
                  </a:schemeClr>
                </a:solidFill>
              </a:rPr>
              <a:t>voir, entendre, parler et partager </a:t>
            </a:r>
            <a:r>
              <a:rPr lang="fr-CA" sz="1800" dirty="0" smtClean="0">
                <a:solidFill>
                  <a:schemeClr val="accent5">
                    <a:lumMod val="20000"/>
                    <a:lumOff val="80000"/>
                  </a:schemeClr>
                </a:solidFill>
              </a:rPr>
              <a:t>vos </a:t>
            </a:r>
            <a:r>
              <a:rPr lang="fr-CA" sz="1800" dirty="0">
                <a:solidFill>
                  <a:schemeClr val="accent5">
                    <a:lumMod val="20000"/>
                    <a:lumOff val="80000"/>
                  </a:schemeClr>
                </a:solidFill>
              </a:rPr>
              <a:t>expériences du monde marin et </a:t>
            </a:r>
            <a:r>
              <a:rPr lang="fr-CA" sz="1800" dirty="0" smtClean="0">
                <a:solidFill>
                  <a:schemeClr val="accent5">
                    <a:lumMod val="20000"/>
                    <a:lumOff val="80000"/>
                  </a:schemeClr>
                </a:solidFill>
              </a:rPr>
              <a:t>vos </a:t>
            </a:r>
            <a:r>
              <a:rPr lang="fr-CA" sz="1800" dirty="0">
                <a:solidFill>
                  <a:schemeClr val="accent5">
                    <a:lumMod val="20000"/>
                    <a:lumOff val="80000"/>
                  </a:schemeClr>
                </a:solidFill>
              </a:rPr>
              <a:t>différentes </a:t>
            </a:r>
            <a:r>
              <a:rPr lang="fr-CA" sz="1800" dirty="0" smtClean="0">
                <a:solidFill>
                  <a:schemeClr val="accent5">
                    <a:lumMod val="20000"/>
                    <a:lumOff val="80000"/>
                  </a:schemeClr>
                </a:solidFill>
              </a:rPr>
              <a:t>cultures.</a:t>
            </a:r>
          </a:p>
          <a:p>
            <a:pPr algn="just"/>
            <a:endParaRPr lang="fr-CA" sz="1800" dirty="0">
              <a:solidFill>
                <a:schemeClr val="accent5">
                  <a:lumMod val="20000"/>
                  <a:lumOff val="80000"/>
                </a:schemeClr>
              </a:solidFill>
            </a:endParaRPr>
          </a:p>
          <a:p>
            <a:pPr algn="ctr"/>
            <a:r>
              <a:rPr lang="fr-CA" sz="1800" dirty="0" smtClean="0">
                <a:solidFill>
                  <a:schemeClr val="bg1"/>
                </a:solidFill>
              </a:rPr>
              <a:t>Préparez-vous pour une expérience UNIQUE!</a:t>
            </a:r>
          </a:p>
          <a:p>
            <a:pPr algn="ctr"/>
            <a:endParaRPr lang="fr-CA" sz="1800" dirty="0" smtClean="0">
              <a:solidFill>
                <a:schemeClr val="bg1"/>
              </a:solidFill>
            </a:endParaRPr>
          </a:p>
          <a:p>
            <a:pPr algn="just"/>
            <a:r>
              <a:rPr lang="fr-CA" sz="1800" dirty="0" smtClean="0">
                <a:solidFill>
                  <a:schemeClr val="accent5">
                    <a:lumMod val="20000"/>
                    <a:lumOff val="80000"/>
                  </a:schemeClr>
                </a:solidFill>
              </a:rPr>
              <a:t>Colombie-Britannique: </a:t>
            </a:r>
            <a:r>
              <a:rPr lang="fr-CA" sz="1800" dirty="0">
                <a:solidFill>
                  <a:schemeClr val="bg1"/>
                </a:solidFill>
                <a:hlinkClick r:id="rId3"/>
              </a:rPr>
              <a:t>https://</a:t>
            </a:r>
            <a:r>
              <a:rPr lang="fr-CA" sz="1800" dirty="0" smtClean="0">
                <a:solidFill>
                  <a:schemeClr val="bg1"/>
                </a:solidFill>
                <a:hlinkClick r:id="rId3"/>
              </a:rPr>
              <a:t>youtu.be/KfHVzOt8AUU</a:t>
            </a:r>
            <a:endParaRPr lang="fr-CA" sz="1800" dirty="0" smtClean="0">
              <a:solidFill>
                <a:schemeClr val="bg1"/>
              </a:solidFill>
            </a:endParaRPr>
          </a:p>
          <a:p>
            <a:pPr algn="just"/>
            <a:r>
              <a:rPr lang="fr-CA" sz="1800" dirty="0" smtClean="0">
                <a:solidFill>
                  <a:schemeClr val="accent5">
                    <a:lumMod val="20000"/>
                    <a:lumOff val="80000"/>
                  </a:schemeClr>
                </a:solidFill>
              </a:rPr>
              <a:t>Nouvelle-Calédonie: </a:t>
            </a:r>
            <a:r>
              <a:rPr lang="fr-CA" sz="1800" dirty="0">
                <a:hlinkClick r:id="rId4"/>
              </a:rPr>
              <a:t>https://</a:t>
            </a:r>
            <a:r>
              <a:rPr lang="fr-CA" sz="1800" dirty="0" smtClean="0">
                <a:hlinkClick r:id="rId4"/>
              </a:rPr>
              <a:t>youtu.be/0SQ8x52-Ll4</a:t>
            </a:r>
            <a:endParaRPr lang="fr-CA" sz="1800" dirty="0" smtClean="0"/>
          </a:p>
        </p:txBody>
      </p:sp>
    </p:spTree>
    <p:extLst>
      <p:ext uri="{BB962C8B-B14F-4D97-AF65-F5344CB8AC3E}">
        <p14:creationId xmlns:p14="http://schemas.microsoft.com/office/powerpoint/2010/main" val="26302042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2F1B"/>
        </a:solidFill>
        <a:effectLst/>
      </p:bgPr>
    </p:bg>
    <p:spTree>
      <p:nvGrpSpPr>
        <p:cNvPr id="1" name="Shape 91"/>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86236" cy="6858000"/>
          </a:xfrm>
          <a:prstGeom prst="rect">
            <a:avLst/>
          </a:prstGeom>
        </p:spPr>
      </p:pic>
      <p:sp>
        <p:nvSpPr>
          <p:cNvPr id="93" name="Shape 93"/>
          <p:cNvSpPr txBox="1">
            <a:spLocks noGrp="1"/>
          </p:cNvSpPr>
          <p:nvPr>
            <p:ph type="ctrTitle"/>
          </p:nvPr>
        </p:nvSpPr>
        <p:spPr>
          <a:xfrm>
            <a:off x="185125" y="199606"/>
            <a:ext cx="9083700" cy="1812074"/>
          </a:xfrm>
          <a:prstGeom prst="rect">
            <a:avLst/>
          </a:prstGeom>
          <a:noFill/>
          <a:ln>
            <a:noFill/>
          </a:ln>
        </p:spPr>
        <p:txBody>
          <a:bodyPr lIns="91425" tIns="45700" rIns="91425" bIns="45700" anchor="t" anchorCtr="0">
            <a:noAutofit/>
          </a:bodyPr>
          <a:lstStyle/>
          <a:p>
            <a:pPr lvl="0">
              <a:buSzPct val="25000"/>
            </a:pPr>
            <a:r>
              <a:rPr lang="fr-CA" sz="4000" b="1" dirty="0" smtClean="0">
                <a:solidFill>
                  <a:schemeClr val="tx1"/>
                </a:solidFill>
                <a:latin typeface="+mn-lt"/>
                <a:ea typeface="Permanent Marker"/>
                <a:cs typeface="Permanent Marker"/>
                <a:sym typeface="Permanent Marker"/>
              </a:rPr>
              <a:t>FRANCOCÉAN PACIFIQUE</a:t>
            </a:r>
            <a:br>
              <a:rPr lang="fr-CA" sz="4000" b="1" dirty="0" smtClean="0">
                <a:solidFill>
                  <a:schemeClr val="tx1"/>
                </a:solidFill>
                <a:latin typeface="+mn-lt"/>
                <a:ea typeface="Permanent Marker"/>
                <a:cs typeface="Permanent Marker"/>
                <a:sym typeface="Permanent Marker"/>
              </a:rPr>
            </a:br>
            <a:r>
              <a:rPr lang="fr-CA" sz="4000" b="1" dirty="0">
                <a:solidFill>
                  <a:schemeClr val="tx1"/>
                </a:solidFill>
                <a:latin typeface="+mn-lt"/>
                <a:ea typeface="Permanent Marker"/>
                <a:cs typeface="Permanent Marker"/>
                <a:sym typeface="Permanent Marker"/>
              </a:rPr>
              <a:t>Première partie: </a:t>
            </a:r>
            <a:br>
              <a:rPr lang="fr-CA" sz="4000" b="1" dirty="0">
                <a:solidFill>
                  <a:schemeClr val="tx1"/>
                </a:solidFill>
                <a:latin typeface="+mn-lt"/>
                <a:ea typeface="Permanent Marker"/>
                <a:cs typeface="Permanent Marker"/>
                <a:sym typeface="Permanent Marker"/>
              </a:rPr>
            </a:br>
            <a:r>
              <a:rPr lang="fr-CA" sz="4000" b="1" dirty="0">
                <a:solidFill>
                  <a:schemeClr val="tx1"/>
                </a:solidFill>
                <a:latin typeface="+mn-lt"/>
                <a:ea typeface="Permanent Marker"/>
                <a:cs typeface="Permanent Marker"/>
                <a:sym typeface="Permanent Marker"/>
              </a:rPr>
              <a:t>La Fabuleuse Remontée du Saumon</a:t>
            </a:r>
            <a:r>
              <a:rPr lang="fr-CA" sz="4000" b="1" dirty="0">
                <a:solidFill>
                  <a:schemeClr val="tx1"/>
                </a:solidFill>
                <a:latin typeface="+mn-lt"/>
              </a:rPr>
              <a:t> </a:t>
            </a:r>
            <a:r>
              <a:rPr lang="fr-CA" sz="4800" dirty="0"/>
              <a:t/>
            </a:r>
            <a:br>
              <a:rPr lang="fr-CA" sz="4800" dirty="0"/>
            </a:br>
            <a:r>
              <a:rPr lang="fr-CA" sz="4800" b="1" dirty="0" smtClean="0">
                <a:solidFill>
                  <a:srgbClr val="C00000"/>
                </a:solidFill>
                <a:latin typeface="Permanent Marker"/>
                <a:ea typeface="Permanent Marker"/>
                <a:cs typeface="Permanent Marker"/>
                <a:sym typeface="Permanent Marker"/>
              </a:rPr>
              <a:t/>
            </a:r>
            <a:br>
              <a:rPr lang="fr-CA" sz="4800" b="1" dirty="0" smtClean="0">
                <a:solidFill>
                  <a:srgbClr val="C00000"/>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a:solidFill>
                  <a:srgbClr val="0B5394"/>
                </a:solidFill>
                <a:latin typeface="Permanent Marker"/>
                <a:ea typeface="Permanent Marker"/>
                <a:cs typeface="Permanent Marker"/>
                <a:sym typeface="Permanent Marker"/>
              </a:rPr>
              <a:t/>
            </a:r>
            <a:br>
              <a:rPr lang="fr-CA" sz="4800" b="1" dirty="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r>
              <a:rPr lang="fr-CA" sz="4800" b="1" dirty="0" smtClean="0">
                <a:solidFill>
                  <a:srgbClr val="0B5394"/>
                </a:solidFill>
                <a:latin typeface="Permanent Marker"/>
                <a:ea typeface="Permanent Marker"/>
                <a:cs typeface="Permanent Marker"/>
                <a:sym typeface="Permanent Marker"/>
              </a:rPr>
              <a:t/>
            </a:r>
            <a:br>
              <a:rPr lang="fr-CA" sz="4800" b="1" dirty="0" smtClean="0">
                <a:solidFill>
                  <a:srgbClr val="0B5394"/>
                </a:solidFill>
                <a:latin typeface="Permanent Marker"/>
                <a:ea typeface="Permanent Marker"/>
                <a:cs typeface="Permanent Marker"/>
                <a:sym typeface="Permanent Marker"/>
              </a:rPr>
            </a:br>
            <a:endParaRPr lang="fr-CA" sz="4000" b="1" i="0" u="none" strike="noStrike" cap="none" dirty="0">
              <a:solidFill>
                <a:schemeClr val="dk1"/>
              </a:solidFill>
              <a:sym typeface="Calibri"/>
            </a:endParaRPr>
          </a:p>
        </p:txBody>
      </p:sp>
      <p:sp>
        <p:nvSpPr>
          <p:cNvPr id="94" name="Shape 94"/>
          <p:cNvSpPr txBox="1">
            <a:spLocks noGrp="1"/>
          </p:cNvSpPr>
          <p:nvPr>
            <p:ph type="subTitle" idx="1"/>
          </p:nvPr>
        </p:nvSpPr>
        <p:spPr>
          <a:xfrm>
            <a:off x="10286234" y="2839246"/>
            <a:ext cx="1905685" cy="40187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fr-CA" b="1" i="0" u="none" strike="noStrike" cap="none" dirty="0">
                <a:solidFill>
                  <a:schemeClr val="dk1"/>
                </a:solidFill>
                <a:latin typeface="+mn-lt"/>
                <a:sym typeface="Calibri"/>
              </a:rPr>
              <a:t>Un expédition en direct </a:t>
            </a:r>
          </a:p>
          <a:p>
            <a:pPr marL="0" marR="0" lvl="0" indent="0" algn="ctr" rtl="0">
              <a:lnSpc>
                <a:spcPct val="100000"/>
              </a:lnSpc>
              <a:spcBef>
                <a:spcPts val="1000"/>
              </a:spcBef>
              <a:spcAft>
                <a:spcPts val="0"/>
              </a:spcAft>
              <a:buClr>
                <a:schemeClr val="dk1"/>
              </a:buClr>
              <a:buSzPct val="25000"/>
              <a:buFont typeface="Arial"/>
              <a:buNone/>
            </a:pPr>
            <a:r>
              <a:rPr lang="fr-CA" b="1" dirty="0" smtClean="0">
                <a:latin typeface="+mn-lt"/>
              </a:rPr>
              <a:t>dans</a:t>
            </a:r>
            <a:r>
              <a:rPr lang="fr-CA" b="1" i="0" u="none" strike="noStrike" cap="none" dirty="0" smtClean="0">
                <a:solidFill>
                  <a:schemeClr val="dk1"/>
                </a:solidFill>
                <a:latin typeface="+mn-lt"/>
                <a:sym typeface="Calibri"/>
              </a:rPr>
              <a:t> </a:t>
            </a:r>
            <a:r>
              <a:rPr lang="fr-CA" b="1" i="0" u="none" strike="noStrike" cap="none" dirty="0">
                <a:solidFill>
                  <a:schemeClr val="dk1"/>
                </a:solidFill>
                <a:latin typeface="+mn-lt"/>
                <a:sym typeface="Calibri"/>
              </a:rPr>
              <a:t>la </a:t>
            </a:r>
          </a:p>
          <a:p>
            <a:pPr marL="0" marR="0" lvl="0" indent="0" algn="ctr" rtl="0">
              <a:lnSpc>
                <a:spcPct val="100000"/>
              </a:lnSpc>
              <a:spcBef>
                <a:spcPts val="1000"/>
              </a:spcBef>
              <a:buClr>
                <a:schemeClr val="dk1"/>
              </a:buClr>
              <a:buSzPct val="25000"/>
              <a:buFont typeface="Arial"/>
              <a:buNone/>
            </a:pPr>
            <a:r>
              <a:rPr lang="fr-CA" b="1" dirty="0">
                <a:latin typeface="+mn-lt"/>
              </a:rPr>
              <a:t>rivière Campbell</a:t>
            </a:r>
          </a:p>
        </p:txBody>
      </p:sp>
      <p:sp>
        <p:nvSpPr>
          <p:cNvPr id="4" name="ZoneTexte 3"/>
          <p:cNvSpPr txBox="1"/>
          <p:nvPr/>
        </p:nvSpPr>
        <p:spPr>
          <a:xfrm>
            <a:off x="7493484" y="6550223"/>
            <a:ext cx="2792752" cy="307777"/>
          </a:xfrm>
          <a:prstGeom prst="rect">
            <a:avLst/>
          </a:prstGeom>
          <a:noFill/>
        </p:spPr>
        <p:txBody>
          <a:bodyPr wrap="none" rtlCol="0">
            <a:spAutoFit/>
          </a:bodyPr>
          <a:lstStyle/>
          <a:p>
            <a:r>
              <a:rPr lang="fr-CA" dirty="0" smtClean="0">
                <a:solidFill>
                  <a:schemeClr val="bg1"/>
                </a:solidFill>
              </a:rPr>
              <a:t>Source: </a:t>
            </a:r>
            <a:r>
              <a:rPr lang="fr-CA" dirty="0" err="1" smtClean="0">
                <a:solidFill>
                  <a:schemeClr val="bg1"/>
                </a:solidFill>
              </a:rPr>
              <a:t>Eiko</a:t>
            </a:r>
            <a:r>
              <a:rPr lang="fr-CA" dirty="0" smtClean="0">
                <a:solidFill>
                  <a:schemeClr val="bg1"/>
                </a:solidFill>
              </a:rPr>
              <a:t> Jones </a:t>
            </a:r>
            <a:r>
              <a:rPr lang="fr-CA" dirty="0" err="1" smtClean="0">
                <a:solidFill>
                  <a:schemeClr val="bg1"/>
                </a:solidFill>
              </a:rPr>
              <a:t>Photography</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978" y="0"/>
            <a:ext cx="5486400" cy="6858000"/>
          </a:xfrm>
          <a:prstGeom prst="rect">
            <a:avLst/>
          </a:prstGeom>
        </p:spPr>
      </p:pic>
      <p:sp>
        <p:nvSpPr>
          <p:cNvPr id="100" name="Shape 100"/>
          <p:cNvSpPr txBox="1">
            <a:spLocks noGrp="1"/>
          </p:cNvSpPr>
          <p:nvPr>
            <p:ph type="title"/>
          </p:nvPr>
        </p:nvSpPr>
        <p:spPr>
          <a:xfrm>
            <a:off x="1319464" y="106362"/>
            <a:ext cx="5530514"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fr-CA" sz="3200" b="0" i="0" u="none" strike="noStrike" cap="none" dirty="0">
                <a:solidFill>
                  <a:srgbClr val="C00000"/>
                </a:solidFill>
                <a:latin typeface="+mn-lt"/>
                <a:sym typeface="Calibri"/>
              </a:rPr>
              <a:t>La fabuleuse remontée </a:t>
            </a:r>
            <a:r>
              <a:rPr lang="fr-CA" sz="3200" b="0" i="0" u="none" strike="noStrike" cap="none" dirty="0" smtClean="0">
                <a:solidFill>
                  <a:srgbClr val="C00000"/>
                </a:solidFill>
                <a:latin typeface="+mn-lt"/>
                <a:sym typeface="Calibri"/>
              </a:rPr>
              <a:t> </a:t>
            </a:r>
            <a:br>
              <a:rPr lang="fr-CA" sz="3200" b="0" i="0" u="none" strike="noStrike" cap="none" dirty="0" smtClean="0">
                <a:solidFill>
                  <a:srgbClr val="C00000"/>
                </a:solidFill>
                <a:latin typeface="+mn-lt"/>
                <a:sym typeface="Calibri"/>
              </a:rPr>
            </a:br>
            <a:r>
              <a:rPr lang="fr-CA" sz="3200" b="0" i="0" u="none" strike="noStrike" cap="none" dirty="0" smtClean="0">
                <a:solidFill>
                  <a:srgbClr val="C00000"/>
                </a:solidFill>
                <a:latin typeface="+mn-lt"/>
                <a:sym typeface="Calibri"/>
              </a:rPr>
              <a:t>du </a:t>
            </a:r>
            <a:r>
              <a:rPr lang="fr-CA" sz="3200" b="0" i="0" u="none" strike="noStrike" cap="none" dirty="0">
                <a:solidFill>
                  <a:srgbClr val="C00000"/>
                </a:solidFill>
                <a:latin typeface="+mn-lt"/>
                <a:sym typeface="Calibri"/>
              </a:rPr>
              <a:t>saumon </a:t>
            </a:r>
            <a:br>
              <a:rPr lang="fr-CA" sz="3200" b="0" i="0" u="none" strike="noStrike" cap="none" dirty="0">
                <a:solidFill>
                  <a:srgbClr val="C00000"/>
                </a:solidFill>
                <a:latin typeface="+mn-lt"/>
                <a:sym typeface="Calibri"/>
              </a:rPr>
            </a:br>
            <a:r>
              <a:rPr lang="fr-CA" sz="3200" dirty="0" smtClean="0">
                <a:solidFill>
                  <a:srgbClr val="C00000"/>
                </a:solidFill>
                <a:latin typeface="+mn-lt"/>
              </a:rPr>
              <a:t>dans</a:t>
            </a:r>
            <a:r>
              <a:rPr lang="fr-CA" sz="3200" b="0" i="0" u="none" strike="noStrike" cap="none" dirty="0" smtClean="0">
                <a:solidFill>
                  <a:srgbClr val="C00000"/>
                </a:solidFill>
                <a:latin typeface="+mn-lt"/>
                <a:sym typeface="Calibri"/>
              </a:rPr>
              <a:t> </a:t>
            </a:r>
            <a:r>
              <a:rPr lang="fr-CA" sz="3200" b="0" i="0" u="none" strike="noStrike" cap="none" dirty="0">
                <a:solidFill>
                  <a:srgbClr val="C00000"/>
                </a:solidFill>
                <a:latin typeface="+mn-lt"/>
                <a:sym typeface="Calibri"/>
              </a:rPr>
              <a:t>la rivière Campbell</a:t>
            </a:r>
          </a:p>
        </p:txBody>
      </p:sp>
      <p:sp>
        <p:nvSpPr>
          <p:cNvPr id="101" name="Shape 101"/>
          <p:cNvSpPr txBox="1">
            <a:spLocks noGrp="1"/>
          </p:cNvSpPr>
          <p:nvPr>
            <p:ph type="body" idx="1"/>
          </p:nvPr>
        </p:nvSpPr>
        <p:spPr>
          <a:xfrm>
            <a:off x="318436" y="2103104"/>
            <a:ext cx="10515600" cy="4480561"/>
          </a:xfrm>
          <a:prstGeom prst="rect">
            <a:avLst/>
          </a:prstGeom>
          <a:noFill/>
          <a:ln>
            <a:noFill/>
          </a:ln>
        </p:spPr>
        <p:txBody>
          <a:bodyPr lIns="91425" tIns="45700" rIns="91425" bIns="45700" anchor="t" anchorCtr="0">
            <a:noAutofit/>
          </a:bodyPr>
          <a:lstStyle/>
          <a:p>
            <a:pPr marL="0" marR="0" lvl="0" indent="0" algn="l" rtl="0">
              <a:lnSpc>
                <a:spcPct val="70000"/>
              </a:lnSpc>
              <a:spcBef>
                <a:spcPts val="1000"/>
              </a:spcBef>
              <a:spcAft>
                <a:spcPts val="0"/>
              </a:spcAft>
              <a:buClr>
                <a:schemeClr val="dk1"/>
              </a:buClr>
              <a:buSzPct val="97222"/>
              <a:buNone/>
            </a:pPr>
            <a:r>
              <a:rPr lang="fr-CA" sz="2400" b="0" i="0" u="none" strike="noStrike" cap="none" dirty="0" smtClean="0">
                <a:solidFill>
                  <a:schemeClr val="dk1"/>
                </a:solidFill>
                <a:latin typeface="+mn-lt"/>
                <a:sym typeface="Calibri"/>
              </a:rPr>
              <a:t>DANS CETTE PRÉSENTATION: </a:t>
            </a:r>
          </a:p>
          <a:p>
            <a:pPr marL="0" marR="0" lvl="0" indent="0" algn="l" rtl="0">
              <a:lnSpc>
                <a:spcPct val="70000"/>
              </a:lnSpc>
              <a:spcBef>
                <a:spcPts val="1000"/>
              </a:spcBef>
              <a:spcAft>
                <a:spcPts val="0"/>
              </a:spcAft>
              <a:buClr>
                <a:schemeClr val="dk1"/>
              </a:buClr>
              <a:buSzPct val="97222"/>
              <a:buNone/>
            </a:pPr>
            <a:endParaRPr lang="fr-CA" sz="2400" b="0" i="0" u="none" strike="noStrike" cap="none" dirty="0" smtClean="0">
              <a:solidFill>
                <a:schemeClr val="dk1"/>
              </a:solidFill>
              <a:latin typeface="+mn-lt"/>
              <a:sym typeface="Calibri"/>
            </a:endParaRPr>
          </a:p>
          <a:p>
            <a:pPr marL="457200" indent="-457200">
              <a:lnSpc>
                <a:spcPct val="100000"/>
              </a:lnSpc>
              <a:spcBef>
                <a:spcPts val="0"/>
              </a:spcBef>
              <a:buSzPct val="97222"/>
            </a:pPr>
            <a:r>
              <a:rPr lang="fr-CA" b="0" i="0" u="none" strike="noStrike" cap="none" dirty="0" smtClean="0">
                <a:solidFill>
                  <a:schemeClr val="dk1"/>
                </a:solidFill>
                <a:latin typeface="+mn-lt"/>
                <a:sym typeface="Calibri"/>
              </a:rPr>
              <a:t>Des </a:t>
            </a:r>
            <a:r>
              <a:rPr lang="fr-CA" b="0" i="0" u="none" strike="noStrike" cap="none" dirty="0">
                <a:solidFill>
                  <a:schemeClr val="dk1"/>
                </a:solidFill>
                <a:latin typeface="+mn-lt"/>
                <a:sym typeface="Calibri"/>
              </a:rPr>
              <a:t>espèces en </a:t>
            </a:r>
            <a:r>
              <a:rPr lang="fr-CA" b="0" i="0" u="none" strike="noStrike" cap="none" dirty="0" smtClean="0">
                <a:solidFill>
                  <a:schemeClr val="tx1"/>
                </a:solidFill>
                <a:latin typeface="+mn-lt"/>
                <a:sym typeface="Calibri"/>
              </a:rPr>
              <a:t>migration : </a:t>
            </a:r>
          </a:p>
          <a:p>
            <a:pPr marL="0" indent="0">
              <a:lnSpc>
                <a:spcPct val="100000"/>
              </a:lnSpc>
              <a:spcBef>
                <a:spcPts val="0"/>
              </a:spcBef>
              <a:buSzPct val="97222"/>
              <a:buNone/>
            </a:pPr>
            <a:r>
              <a:rPr lang="fr-CA" dirty="0">
                <a:solidFill>
                  <a:schemeClr val="tx1"/>
                </a:solidFill>
                <a:latin typeface="+mn-lt"/>
              </a:rPr>
              <a:t>	</a:t>
            </a:r>
            <a:r>
              <a:rPr lang="fr-CA" sz="2400" b="0" i="0" u="none" strike="noStrike" cap="none" dirty="0" smtClean="0">
                <a:solidFill>
                  <a:srgbClr val="C00000"/>
                </a:solidFill>
                <a:latin typeface="+mn-lt"/>
                <a:sym typeface="Calibri"/>
              </a:rPr>
              <a:t>Pourquoi migrer?</a:t>
            </a:r>
          </a:p>
          <a:p>
            <a:pPr marL="457200" indent="-457200">
              <a:lnSpc>
                <a:spcPct val="100000"/>
              </a:lnSpc>
              <a:spcBef>
                <a:spcPts val="0"/>
              </a:spcBef>
              <a:buSzPct val="97222"/>
            </a:pPr>
            <a:r>
              <a:rPr lang="fr-CA" b="0" i="0" u="none" strike="noStrike" cap="none" dirty="0" smtClean="0">
                <a:solidFill>
                  <a:schemeClr val="tx1"/>
                </a:solidFill>
                <a:latin typeface="+mn-lt"/>
                <a:sym typeface="Calibri"/>
              </a:rPr>
              <a:t>Le cycle de vie du saumon : </a:t>
            </a:r>
          </a:p>
          <a:p>
            <a:pPr marL="0" indent="0">
              <a:lnSpc>
                <a:spcPct val="100000"/>
              </a:lnSpc>
              <a:spcBef>
                <a:spcPts val="0"/>
              </a:spcBef>
              <a:buSzPct val="97222"/>
              <a:buNone/>
            </a:pPr>
            <a:r>
              <a:rPr lang="fr-CA" dirty="0">
                <a:solidFill>
                  <a:schemeClr val="tx1"/>
                </a:solidFill>
                <a:latin typeface="+mn-lt"/>
              </a:rPr>
              <a:t>	</a:t>
            </a:r>
            <a:r>
              <a:rPr lang="fr-CA" sz="2400" b="0" i="0" u="none" strike="noStrike" cap="none" dirty="0" smtClean="0">
                <a:solidFill>
                  <a:srgbClr val="C00000"/>
                </a:solidFill>
                <a:latin typeface="+mn-lt"/>
                <a:sym typeface="Calibri"/>
              </a:rPr>
              <a:t>Toute une aventure!</a:t>
            </a:r>
            <a:endParaRPr lang="fr-CA" sz="2400" b="0" i="0" u="none" strike="noStrike" cap="none" dirty="0">
              <a:solidFill>
                <a:srgbClr val="C00000"/>
              </a:solidFill>
              <a:latin typeface="+mn-lt"/>
              <a:sym typeface="Calibri"/>
            </a:endParaRPr>
          </a:p>
          <a:p>
            <a:pPr marL="457200" indent="-457200">
              <a:lnSpc>
                <a:spcPct val="100000"/>
              </a:lnSpc>
              <a:spcBef>
                <a:spcPts val="0"/>
              </a:spcBef>
              <a:buSzPct val="97222"/>
            </a:pPr>
            <a:r>
              <a:rPr lang="fr-CA" dirty="0" smtClean="0">
                <a:solidFill>
                  <a:schemeClr val="tx1"/>
                </a:solidFill>
                <a:latin typeface="+mn-lt"/>
              </a:rPr>
              <a:t>La rivière Campbell : </a:t>
            </a:r>
          </a:p>
          <a:p>
            <a:pPr marL="0" indent="0">
              <a:lnSpc>
                <a:spcPct val="100000"/>
              </a:lnSpc>
              <a:spcBef>
                <a:spcPts val="0"/>
              </a:spcBef>
              <a:buSzPct val="97222"/>
              <a:buNone/>
            </a:pPr>
            <a:r>
              <a:rPr lang="fr-CA" dirty="0">
                <a:solidFill>
                  <a:schemeClr val="tx1"/>
                </a:solidFill>
                <a:latin typeface="+mn-lt"/>
              </a:rPr>
              <a:t>	</a:t>
            </a:r>
            <a:r>
              <a:rPr lang="fr-CA" sz="2400" dirty="0" smtClean="0">
                <a:solidFill>
                  <a:srgbClr val="C00000"/>
                </a:solidFill>
                <a:latin typeface="+mn-lt"/>
              </a:rPr>
              <a:t>Une rivière en changement… </a:t>
            </a:r>
            <a:endParaRPr lang="fr-CA" sz="2400" b="0" i="0" u="none" strike="noStrike" cap="none" dirty="0" smtClean="0">
              <a:solidFill>
                <a:srgbClr val="C00000"/>
              </a:solidFill>
              <a:latin typeface="+mn-lt"/>
              <a:sym typeface="Calibri"/>
            </a:endParaRPr>
          </a:p>
          <a:p>
            <a:pPr marL="457200" indent="-457200">
              <a:lnSpc>
                <a:spcPct val="100000"/>
              </a:lnSpc>
              <a:spcBef>
                <a:spcPts val="0"/>
              </a:spcBef>
              <a:buSzPct val="97222"/>
            </a:pPr>
            <a:r>
              <a:rPr lang="fr-CA" dirty="0" smtClean="0">
                <a:solidFill>
                  <a:schemeClr val="tx1"/>
                </a:solidFill>
                <a:latin typeface="+mn-lt"/>
              </a:rPr>
              <a:t>Les changements climatiques : </a:t>
            </a:r>
          </a:p>
          <a:p>
            <a:pPr marL="0" indent="0">
              <a:lnSpc>
                <a:spcPct val="100000"/>
              </a:lnSpc>
              <a:spcBef>
                <a:spcPts val="0"/>
              </a:spcBef>
              <a:buSzPct val="97222"/>
              <a:buNone/>
            </a:pPr>
            <a:r>
              <a:rPr lang="fr-CA" dirty="0">
                <a:solidFill>
                  <a:schemeClr val="tx1"/>
                </a:solidFill>
                <a:latin typeface="+mn-lt"/>
              </a:rPr>
              <a:t>	</a:t>
            </a:r>
            <a:r>
              <a:rPr lang="fr-CA" sz="2400" dirty="0" smtClean="0">
                <a:solidFill>
                  <a:srgbClr val="C00000"/>
                </a:solidFill>
                <a:latin typeface="+mn-lt"/>
              </a:rPr>
              <a:t>Un défi de taille</a:t>
            </a:r>
            <a:endParaRPr lang="fr-CA" sz="2400" b="0" i="0" u="none" strike="noStrike" cap="none" dirty="0">
              <a:solidFill>
                <a:srgbClr val="C00000"/>
              </a:solidFill>
              <a:latin typeface="+mn-lt"/>
              <a:sym typeface="Calibri"/>
            </a:endParaRPr>
          </a:p>
          <a:p>
            <a:pPr marL="457200" indent="-457200">
              <a:lnSpc>
                <a:spcPct val="100000"/>
              </a:lnSpc>
              <a:spcBef>
                <a:spcPts val="0"/>
              </a:spcBef>
              <a:buSzPct val="97222"/>
            </a:pPr>
            <a:r>
              <a:rPr lang="fr-CA" b="0" i="0" u="none" strike="noStrike" cap="none" dirty="0" smtClean="0">
                <a:solidFill>
                  <a:schemeClr val="dk1"/>
                </a:solidFill>
                <a:latin typeface="+mn-lt"/>
                <a:sym typeface="Calibri"/>
              </a:rPr>
              <a:t>La </a:t>
            </a:r>
            <a:r>
              <a:rPr lang="fr-CA" b="0" i="0" u="none" strike="noStrike" cap="none" dirty="0">
                <a:solidFill>
                  <a:schemeClr val="dk1"/>
                </a:solidFill>
                <a:latin typeface="+mn-lt"/>
                <a:sym typeface="Calibri"/>
              </a:rPr>
              <a:t>nature qui nous </a:t>
            </a:r>
            <a:r>
              <a:rPr lang="fr-CA" b="0" i="0" u="none" strike="noStrike" cap="none" dirty="0" smtClean="0">
                <a:solidFill>
                  <a:schemeClr val="dk1"/>
                </a:solidFill>
                <a:latin typeface="+mn-lt"/>
                <a:sym typeface="Calibri"/>
              </a:rPr>
              <a:t>unit</a:t>
            </a:r>
            <a:endParaRPr lang="fr-CA" b="0" i="0" u="none" strike="noStrike" cap="none" dirty="0">
              <a:solidFill>
                <a:schemeClr val="dk1"/>
              </a:solidFill>
              <a:latin typeface="+mn-lt"/>
              <a:sym typeface="Calibri"/>
            </a:endParaRPr>
          </a:p>
        </p:txBody>
      </p:sp>
      <p:sp>
        <p:nvSpPr>
          <p:cNvPr id="7" name="ZoneTexte 6"/>
          <p:cNvSpPr txBox="1"/>
          <p:nvPr/>
        </p:nvSpPr>
        <p:spPr>
          <a:xfrm>
            <a:off x="9399248" y="6493266"/>
            <a:ext cx="2792752" cy="307777"/>
          </a:xfrm>
          <a:prstGeom prst="rect">
            <a:avLst/>
          </a:prstGeom>
          <a:noFill/>
        </p:spPr>
        <p:txBody>
          <a:bodyPr wrap="none" rtlCol="0">
            <a:spAutoFit/>
          </a:bodyPr>
          <a:lstStyle/>
          <a:p>
            <a:r>
              <a:rPr lang="fr-CA" dirty="0" smtClean="0">
                <a:solidFill>
                  <a:schemeClr val="bg1"/>
                </a:solidFill>
              </a:rPr>
              <a:t>Source: </a:t>
            </a:r>
            <a:r>
              <a:rPr lang="fr-CA" dirty="0" err="1" smtClean="0">
                <a:solidFill>
                  <a:schemeClr val="bg1"/>
                </a:solidFill>
              </a:rPr>
              <a:t>Eiko</a:t>
            </a:r>
            <a:r>
              <a:rPr lang="fr-CA" dirty="0" smtClean="0">
                <a:solidFill>
                  <a:schemeClr val="bg1"/>
                </a:solidFill>
              </a:rPr>
              <a:t> Jones </a:t>
            </a:r>
            <a:r>
              <a:rPr lang="fr-CA" dirty="0" err="1" smtClean="0">
                <a:solidFill>
                  <a:schemeClr val="bg1"/>
                </a:solidFill>
              </a:rPr>
              <a:t>Photography</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838200" y="593725"/>
            <a:ext cx="10515600"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fr-CA" dirty="0">
                <a:solidFill>
                  <a:schemeClr val="bg1"/>
                </a:solidFill>
                <a:latin typeface="+mn-lt"/>
              </a:rPr>
              <a:t>Pourquoi migrer?</a:t>
            </a:r>
          </a:p>
        </p:txBody>
      </p:sp>
      <p:pic>
        <p:nvPicPr>
          <p:cNvPr id="108" name="Shape 108" descr="mig2.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2625399"/>
            <a:ext cx="6416949" cy="4232600"/>
          </a:xfrm>
          <a:prstGeom prst="rect">
            <a:avLst/>
          </a:prstGeom>
          <a:noFill/>
          <a:ln>
            <a:noFill/>
          </a:ln>
        </p:spPr>
      </p:pic>
      <p:pic>
        <p:nvPicPr>
          <p:cNvPr id="109" name="Shape 109" descr="6811270308_b939f24ecb_b.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84474" y="2601675"/>
            <a:ext cx="6416949" cy="4280050"/>
          </a:xfrm>
          <a:prstGeom prst="rect">
            <a:avLst/>
          </a:prstGeom>
          <a:noFill/>
          <a:ln>
            <a:noFill/>
          </a:ln>
        </p:spPr>
      </p:pic>
      <p:pic>
        <p:nvPicPr>
          <p:cNvPr id="110" name="Shape 110" descr="Connochaetes_taurinus_-Kruger_National_Park-8.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678" y="0"/>
            <a:ext cx="3953090" cy="2625399"/>
          </a:xfrm>
          <a:prstGeom prst="rect">
            <a:avLst/>
          </a:prstGeom>
          <a:noFill/>
          <a:ln>
            <a:noFill/>
          </a:ln>
        </p:spPr>
      </p:pic>
      <p:pic>
        <p:nvPicPr>
          <p:cNvPr id="111" name="Shape 111" descr="Male_monarch_butterfly.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277025" y="0"/>
            <a:ext cx="3953074" cy="2635383"/>
          </a:xfrm>
          <a:prstGeom prst="rect">
            <a:avLst/>
          </a:prstGeom>
          <a:noFill/>
          <a:ln>
            <a:noFill/>
          </a:ln>
        </p:spPr>
      </p:pic>
      <p:cxnSp>
        <p:nvCxnSpPr>
          <p:cNvPr id="112" name="Shape 112"/>
          <p:cNvCxnSpPr/>
          <p:nvPr/>
        </p:nvCxnSpPr>
        <p:spPr>
          <a:xfrm>
            <a:off x="-6900" y="2601675"/>
            <a:ext cx="12205800" cy="0"/>
          </a:xfrm>
          <a:prstGeom prst="straightConnector1">
            <a:avLst/>
          </a:prstGeom>
          <a:noFill/>
          <a:ln w="76200" cap="flat" cmpd="sng">
            <a:solidFill>
              <a:schemeClr val="dk2"/>
            </a:solidFill>
            <a:prstDash val="solid"/>
            <a:round/>
            <a:headEnd type="none" w="lg" len="lg"/>
            <a:tailEnd type="none" w="lg" len="lg"/>
          </a:ln>
        </p:spPr>
      </p:cxnSp>
      <p:sp>
        <p:nvSpPr>
          <p:cNvPr id="2" name="ZoneTexte 1"/>
          <p:cNvSpPr txBox="1"/>
          <p:nvPr/>
        </p:nvSpPr>
        <p:spPr>
          <a:xfrm>
            <a:off x="30556" y="6530673"/>
            <a:ext cx="3129383" cy="307777"/>
          </a:xfrm>
          <a:prstGeom prst="rect">
            <a:avLst/>
          </a:prstGeom>
          <a:noFill/>
        </p:spPr>
        <p:txBody>
          <a:bodyPr wrap="none" rtlCol="0">
            <a:spAutoFit/>
          </a:bodyPr>
          <a:lstStyle/>
          <a:p>
            <a:r>
              <a:rPr lang="fr-CA" dirty="0" smtClean="0">
                <a:solidFill>
                  <a:schemeClr val="bg1"/>
                </a:solidFill>
              </a:rPr>
              <a:t>Sources (4): commons.wikimedia.org</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991100" y="152400"/>
            <a:ext cx="5478600" cy="770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fr-CA" sz="4400" b="0" i="0" u="none" strike="noStrike" cap="none" dirty="0" smtClean="0">
                <a:solidFill>
                  <a:srgbClr val="C00000"/>
                </a:solidFill>
                <a:latin typeface="+mn-lt"/>
                <a:ea typeface="Calibri"/>
                <a:cs typeface="Calibri"/>
                <a:sym typeface="Calibri"/>
              </a:rPr>
              <a:t>La vie d’un saumon</a:t>
            </a:r>
            <a:endParaRPr lang="fr-CA" sz="4400" b="0" i="0" u="none" strike="noStrike" cap="none" dirty="0">
              <a:solidFill>
                <a:srgbClr val="C00000"/>
              </a:solidFill>
              <a:latin typeface="+mn-lt"/>
              <a:ea typeface="Calibri"/>
              <a:cs typeface="Calibri"/>
              <a:sym typeface="Calibri"/>
            </a:endParaRPr>
          </a:p>
        </p:txBody>
      </p:sp>
      <p:pic>
        <p:nvPicPr>
          <p:cNvPr id="119" name="Shape 119" descr="5293466297_34d21b1d75.jpg"/>
          <p:cNvPicPr preferRelativeResize="0"/>
          <p:nvPr/>
        </p:nvPicPr>
        <p:blipFill>
          <a:blip r:embed="rId3">
            <a:alphaModFix/>
          </a:blip>
          <a:stretch>
            <a:fillRect/>
          </a:stretch>
        </p:blipFill>
        <p:spPr>
          <a:xfrm>
            <a:off x="5" y="0"/>
            <a:ext cx="5143500" cy="6858000"/>
          </a:xfrm>
          <a:prstGeom prst="rect">
            <a:avLst/>
          </a:prstGeom>
          <a:noFill/>
          <a:ln>
            <a:noFill/>
          </a:ln>
        </p:spPr>
      </p:pic>
      <p:sp>
        <p:nvSpPr>
          <p:cNvPr id="120" name="Shape 120"/>
          <p:cNvSpPr txBox="1">
            <a:spLocks noGrp="1"/>
          </p:cNvSpPr>
          <p:nvPr>
            <p:ph type="body" idx="1"/>
          </p:nvPr>
        </p:nvSpPr>
        <p:spPr>
          <a:xfrm>
            <a:off x="5473900" y="1243200"/>
            <a:ext cx="6483000" cy="531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fr-CA" sz="2400" dirty="0" smtClean="0">
                <a:latin typeface="+mn-lt"/>
              </a:rPr>
              <a:t>L</a:t>
            </a:r>
            <a:r>
              <a:rPr lang="fr-CA" sz="2400" b="0" i="0" u="none" strike="noStrike" cap="none" dirty="0" smtClean="0">
                <a:solidFill>
                  <a:schemeClr val="dk1"/>
                </a:solidFill>
                <a:latin typeface="+mn-lt"/>
                <a:sym typeface="Calibri"/>
              </a:rPr>
              <a:t>es </a:t>
            </a:r>
            <a:r>
              <a:rPr lang="fr-CA" sz="2400" b="0" i="0" u="none" strike="noStrike" cap="none" dirty="0">
                <a:solidFill>
                  <a:schemeClr val="dk1"/>
                </a:solidFill>
                <a:latin typeface="+mn-lt"/>
                <a:sym typeface="Calibri"/>
              </a:rPr>
              <a:t>œufs sont pondus et éclosent </a:t>
            </a:r>
            <a:endParaRPr lang="fr-CA" sz="2400" b="0" i="0" u="none" strike="noStrike" cap="none" dirty="0" smtClean="0">
              <a:solidFill>
                <a:schemeClr val="dk1"/>
              </a:solidFill>
              <a:latin typeface="+mn-lt"/>
              <a:sym typeface="Calibri"/>
            </a:endParaRPr>
          </a:p>
          <a:p>
            <a:pPr marL="0" marR="0" lvl="0" indent="0" algn="l" rtl="0">
              <a:lnSpc>
                <a:spcPct val="90000"/>
              </a:lnSpc>
              <a:spcBef>
                <a:spcPts val="0"/>
              </a:spcBef>
              <a:spcAft>
                <a:spcPts val="0"/>
              </a:spcAft>
              <a:buNone/>
            </a:pPr>
            <a:r>
              <a:rPr lang="fr-CA" sz="2400" b="0" i="0" u="none" strike="noStrike" cap="none" dirty="0" smtClean="0">
                <a:solidFill>
                  <a:schemeClr val="dk1"/>
                </a:solidFill>
                <a:latin typeface="+mn-lt"/>
                <a:sym typeface="Calibri"/>
              </a:rPr>
              <a:t>en </a:t>
            </a:r>
            <a:r>
              <a:rPr lang="fr-CA" sz="2400" b="0" i="0" u="none" strike="noStrike" cap="none" dirty="0">
                <a:solidFill>
                  <a:schemeClr val="dk1"/>
                </a:solidFill>
                <a:latin typeface="+mn-lt"/>
                <a:sym typeface="Calibri"/>
              </a:rPr>
              <a:t>eau </a:t>
            </a:r>
            <a:r>
              <a:rPr lang="fr-CA" sz="2400" b="0" i="0" u="none" strike="noStrike" cap="none" dirty="0" smtClean="0">
                <a:solidFill>
                  <a:schemeClr val="dk1"/>
                </a:solidFill>
                <a:latin typeface="+mn-lt"/>
                <a:sym typeface="Calibri"/>
              </a:rPr>
              <a:t>douce.</a:t>
            </a:r>
            <a:endParaRPr lang="fr-CA" sz="2400" b="0" i="0" u="none" strike="noStrike" cap="none" dirty="0">
              <a:solidFill>
                <a:schemeClr val="dk1"/>
              </a:solidFill>
              <a:latin typeface="+mn-lt"/>
              <a:sym typeface="Calibri"/>
            </a:endParaRPr>
          </a:p>
          <a:p>
            <a:pPr marL="0" marR="0" lvl="0" indent="0" algn="l" rtl="0">
              <a:lnSpc>
                <a:spcPct val="90000"/>
              </a:lnSpc>
              <a:spcBef>
                <a:spcPts val="0"/>
              </a:spcBef>
              <a:spcAft>
                <a:spcPts val="0"/>
              </a:spcAft>
              <a:buNone/>
            </a:pPr>
            <a:endParaRPr sz="2400" dirty="0">
              <a:latin typeface="+mn-lt"/>
            </a:endParaRPr>
          </a:p>
          <a:p>
            <a:pPr marL="0" marR="0" lvl="0" indent="0" algn="just" rtl="0">
              <a:lnSpc>
                <a:spcPct val="90000"/>
              </a:lnSpc>
              <a:spcBef>
                <a:spcPts val="0"/>
              </a:spcBef>
              <a:spcAft>
                <a:spcPts val="0"/>
              </a:spcAft>
              <a:buNone/>
            </a:pPr>
            <a:r>
              <a:rPr lang="fr-CA" sz="2400" dirty="0">
                <a:latin typeface="+mn-lt"/>
              </a:rPr>
              <a:t>L</a:t>
            </a:r>
            <a:r>
              <a:rPr lang="fr-CA" sz="2400" b="0" i="0" u="none" strike="noStrike" cap="none" dirty="0">
                <a:solidFill>
                  <a:schemeClr val="dk1"/>
                </a:solidFill>
                <a:latin typeface="+mn-lt"/>
                <a:sym typeface="Calibri"/>
              </a:rPr>
              <a:t>es jeunes </a:t>
            </a:r>
            <a:r>
              <a:rPr lang="fr-CA" sz="2400" b="0" i="0" u="none" strike="noStrike" cap="none" dirty="0" smtClean="0">
                <a:solidFill>
                  <a:schemeClr val="dk1"/>
                </a:solidFill>
                <a:latin typeface="+mn-lt"/>
                <a:sym typeface="Calibri"/>
              </a:rPr>
              <a:t>saumons passent </a:t>
            </a:r>
            <a:r>
              <a:rPr lang="fr-CA" sz="2400" b="0" i="0" u="none" strike="noStrike" cap="none" dirty="0">
                <a:solidFill>
                  <a:schemeClr val="dk1"/>
                </a:solidFill>
                <a:latin typeface="+mn-lt"/>
                <a:sym typeface="Calibri"/>
              </a:rPr>
              <a:t>au moins une partie de leur vie </a:t>
            </a:r>
            <a:r>
              <a:rPr lang="fr-CA" sz="2400" b="0" i="0" u="none" strike="noStrike" cap="none" dirty="0" smtClean="0">
                <a:solidFill>
                  <a:schemeClr val="dk1"/>
                </a:solidFill>
                <a:latin typeface="+mn-lt"/>
                <a:sym typeface="Calibri"/>
              </a:rPr>
              <a:t>dans les rivières (1 à 2 ans)  </a:t>
            </a:r>
            <a:r>
              <a:rPr lang="fr-CA" sz="2400" b="0" i="0" u="none" strike="noStrike" cap="none" dirty="0">
                <a:solidFill>
                  <a:schemeClr val="dk1"/>
                </a:solidFill>
                <a:latin typeface="+mn-lt"/>
                <a:sym typeface="Calibri"/>
              </a:rPr>
              <a:t>avant de descendre vers la mer pour achever leur croissance et atteindre la maturité </a:t>
            </a:r>
            <a:r>
              <a:rPr lang="fr-CA" sz="2400" b="0" i="0" u="none" strike="noStrike" cap="none" dirty="0" smtClean="0">
                <a:solidFill>
                  <a:schemeClr val="dk1"/>
                </a:solidFill>
                <a:latin typeface="+mn-lt"/>
                <a:sym typeface="Calibri"/>
              </a:rPr>
              <a:t>sexuelle (1 à 3 ans). </a:t>
            </a:r>
          </a:p>
          <a:p>
            <a:pPr marL="0" marR="0" lvl="0" indent="0" algn="just" rtl="0">
              <a:lnSpc>
                <a:spcPct val="90000"/>
              </a:lnSpc>
              <a:spcBef>
                <a:spcPts val="0"/>
              </a:spcBef>
              <a:spcAft>
                <a:spcPts val="0"/>
              </a:spcAft>
              <a:buNone/>
            </a:pPr>
            <a:endParaRPr lang="fr-CA" sz="2400" dirty="0">
              <a:latin typeface="+mn-lt"/>
            </a:endParaRPr>
          </a:p>
          <a:p>
            <a:pPr marL="0" marR="0" lvl="0" indent="0" algn="just" rtl="0">
              <a:lnSpc>
                <a:spcPct val="90000"/>
              </a:lnSpc>
              <a:spcBef>
                <a:spcPts val="0"/>
              </a:spcBef>
              <a:spcAft>
                <a:spcPts val="0"/>
              </a:spcAft>
              <a:buNone/>
            </a:pPr>
            <a:r>
              <a:rPr lang="fr-CA" sz="2400" b="0" i="0" u="none" strike="noStrike" cap="none" dirty="0" smtClean="0">
                <a:solidFill>
                  <a:schemeClr val="dk1"/>
                </a:solidFill>
                <a:latin typeface="+mn-lt"/>
                <a:sym typeface="Calibri"/>
              </a:rPr>
              <a:t>Finalement, ils doivent retrouver leur</a:t>
            </a:r>
          </a:p>
          <a:p>
            <a:pPr marL="0" marR="0" lvl="0" indent="0" algn="just" rtl="0">
              <a:lnSpc>
                <a:spcPct val="90000"/>
              </a:lnSpc>
              <a:spcBef>
                <a:spcPts val="0"/>
              </a:spcBef>
              <a:spcAft>
                <a:spcPts val="0"/>
              </a:spcAft>
              <a:buNone/>
            </a:pPr>
            <a:r>
              <a:rPr lang="fr-CA" sz="2400" dirty="0">
                <a:latin typeface="+mn-lt"/>
              </a:rPr>
              <a:t>r</a:t>
            </a:r>
            <a:r>
              <a:rPr lang="fr-CA" sz="2400" dirty="0" smtClean="0">
                <a:latin typeface="+mn-lt"/>
              </a:rPr>
              <a:t>ivière natale pour venir se reproduire!</a:t>
            </a:r>
          </a:p>
          <a:p>
            <a:pPr marL="0" marR="0" lvl="0" indent="0" algn="l" rtl="0">
              <a:lnSpc>
                <a:spcPct val="90000"/>
              </a:lnSpc>
              <a:spcBef>
                <a:spcPts val="0"/>
              </a:spcBef>
              <a:spcAft>
                <a:spcPts val="0"/>
              </a:spcAft>
              <a:buNone/>
            </a:pPr>
            <a:endParaRPr lang="fr-CA" sz="2400" b="0" i="0" u="none" strike="noStrike" cap="none" dirty="0">
              <a:solidFill>
                <a:schemeClr val="dk1"/>
              </a:solidFill>
              <a:latin typeface="+mn-lt"/>
              <a:sym typeface="Calibri"/>
            </a:endParaRPr>
          </a:p>
          <a:p>
            <a:pPr marL="0" indent="0">
              <a:spcBef>
                <a:spcPts val="0"/>
              </a:spcBef>
              <a:buNone/>
            </a:pPr>
            <a:r>
              <a:rPr lang="fr-CA" sz="2400" dirty="0">
                <a:latin typeface="+mn-lt"/>
              </a:rPr>
              <a:t>Les saumons sont </a:t>
            </a:r>
            <a:r>
              <a:rPr lang="fr-CA" sz="2400" b="1" i="1" dirty="0">
                <a:solidFill>
                  <a:srgbClr val="C00000"/>
                </a:solidFill>
                <a:latin typeface="+mn-lt"/>
              </a:rPr>
              <a:t>anadromes</a:t>
            </a:r>
            <a:r>
              <a:rPr lang="fr-CA" sz="2400" b="1" dirty="0">
                <a:solidFill>
                  <a:srgbClr val="C00000"/>
                </a:solidFill>
                <a:latin typeface="+mn-lt"/>
              </a:rPr>
              <a:t> </a:t>
            </a:r>
          </a:p>
          <a:p>
            <a:pPr marL="0" marR="0" lvl="0" indent="0" algn="l" rtl="0">
              <a:lnSpc>
                <a:spcPct val="90000"/>
              </a:lnSpc>
              <a:spcBef>
                <a:spcPts val="0"/>
              </a:spcBef>
              <a:spcAft>
                <a:spcPts val="0"/>
              </a:spcAft>
              <a:buNone/>
            </a:pPr>
            <a:endParaRPr lang="fr-CA"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p:txBody>
      </p:sp>
      <p:sp>
        <p:nvSpPr>
          <p:cNvPr id="2" name="ZoneTexte 1"/>
          <p:cNvSpPr txBox="1"/>
          <p:nvPr/>
        </p:nvSpPr>
        <p:spPr>
          <a:xfrm>
            <a:off x="3518373" y="6534181"/>
            <a:ext cx="1608133" cy="307777"/>
          </a:xfrm>
          <a:prstGeom prst="rect">
            <a:avLst/>
          </a:prstGeom>
          <a:noFill/>
        </p:spPr>
        <p:txBody>
          <a:bodyPr wrap="none" rtlCol="0">
            <a:spAutoFit/>
          </a:bodyPr>
          <a:lstStyle/>
          <a:p>
            <a:r>
              <a:rPr lang="fr-CA" dirty="0" smtClean="0">
                <a:solidFill>
                  <a:schemeClr val="bg1"/>
                </a:solidFill>
              </a:rPr>
              <a:t>Source: flickr.com</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47700" y="0"/>
            <a:ext cx="4498500" cy="1825500"/>
          </a:xfrm>
          <a:prstGeom prst="rect">
            <a:avLst/>
          </a:prstGeom>
        </p:spPr>
        <p:txBody>
          <a:bodyPr lIns="91425" tIns="91425" rIns="91425" bIns="91425" anchor="ctr" anchorCtr="0">
            <a:noAutofit/>
          </a:bodyPr>
          <a:lstStyle/>
          <a:p>
            <a:pPr lvl="0" rtl="0">
              <a:spcBef>
                <a:spcPts val="0"/>
              </a:spcBef>
              <a:buNone/>
            </a:pPr>
            <a:r>
              <a:rPr lang="fr-CA" dirty="0">
                <a:solidFill>
                  <a:srgbClr val="C00000"/>
                </a:solidFill>
                <a:latin typeface="+mn-lt"/>
              </a:rPr>
              <a:t>Retrouver </a:t>
            </a:r>
          </a:p>
          <a:p>
            <a:pPr lvl="0">
              <a:spcBef>
                <a:spcPts val="0"/>
              </a:spcBef>
              <a:buNone/>
            </a:pPr>
            <a:r>
              <a:rPr lang="fr-CA" dirty="0">
                <a:solidFill>
                  <a:srgbClr val="C00000"/>
                </a:solidFill>
                <a:latin typeface="+mn-lt"/>
              </a:rPr>
              <a:t>sa rivière natale</a:t>
            </a:r>
          </a:p>
        </p:txBody>
      </p:sp>
      <p:sp>
        <p:nvSpPr>
          <p:cNvPr id="127" name="Shape 127"/>
          <p:cNvSpPr txBox="1">
            <a:spLocks noGrp="1"/>
          </p:cNvSpPr>
          <p:nvPr>
            <p:ph type="body" idx="1"/>
          </p:nvPr>
        </p:nvSpPr>
        <p:spPr>
          <a:xfrm>
            <a:off x="5429800" y="992400"/>
            <a:ext cx="6527100" cy="5865600"/>
          </a:xfrm>
          <a:prstGeom prst="rect">
            <a:avLst/>
          </a:prstGeom>
        </p:spPr>
        <p:txBody>
          <a:bodyPr lIns="91425" tIns="91425" rIns="91425" bIns="91425" anchor="t" anchorCtr="0">
            <a:noAutofit/>
          </a:bodyPr>
          <a:lstStyle/>
          <a:p>
            <a:pPr marL="0" lvl="0" indent="0" rtl="0">
              <a:spcBef>
                <a:spcPts val="0"/>
              </a:spcBef>
              <a:buNone/>
            </a:pPr>
            <a:r>
              <a:rPr lang="fr-CA" sz="2400" dirty="0">
                <a:latin typeface="+mn-lt"/>
              </a:rPr>
              <a:t>Quand vient le temps de la reproduction, les saumons doivent retrouver leur cours d’eau natal. </a:t>
            </a:r>
            <a:endParaRPr lang="fr-CA" sz="2400" dirty="0" smtClean="0">
              <a:latin typeface="+mn-lt"/>
            </a:endParaRPr>
          </a:p>
          <a:p>
            <a:pPr marL="0" lvl="0" indent="0" rtl="0">
              <a:spcBef>
                <a:spcPts val="0"/>
              </a:spcBef>
              <a:buNone/>
            </a:pPr>
            <a:endParaRPr lang="fr-CA" sz="2400" dirty="0">
              <a:solidFill>
                <a:srgbClr val="C00000"/>
              </a:solidFill>
              <a:latin typeface="+mn-lt"/>
            </a:endParaRPr>
          </a:p>
          <a:p>
            <a:pPr marL="0" lvl="0" indent="0" algn="ctr" rtl="0">
              <a:spcBef>
                <a:spcPts val="0"/>
              </a:spcBef>
              <a:buNone/>
            </a:pPr>
            <a:r>
              <a:rPr lang="fr-CA" sz="2400" dirty="0" smtClean="0">
                <a:solidFill>
                  <a:srgbClr val="C00000"/>
                </a:solidFill>
                <a:latin typeface="+mn-lt"/>
              </a:rPr>
              <a:t>Tout un exploit !</a:t>
            </a:r>
            <a:endParaRPr lang="fr-CA" sz="2400" dirty="0">
              <a:solidFill>
                <a:srgbClr val="C00000"/>
              </a:solidFill>
              <a:latin typeface="+mn-lt"/>
            </a:endParaRPr>
          </a:p>
          <a:p>
            <a:pPr marL="0" lvl="0" indent="0" rtl="0">
              <a:spcBef>
                <a:spcPts val="0"/>
              </a:spcBef>
              <a:buNone/>
            </a:pPr>
            <a:endParaRPr sz="2400" dirty="0">
              <a:latin typeface="+mn-lt"/>
            </a:endParaRPr>
          </a:p>
          <a:p>
            <a:pPr marL="0" lvl="0" indent="0" algn="ctr" rtl="0">
              <a:spcBef>
                <a:spcPts val="0"/>
              </a:spcBef>
              <a:buNone/>
            </a:pPr>
            <a:r>
              <a:rPr lang="fr-CA" sz="2400" b="1" dirty="0">
                <a:latin typeface="+mn-lt"/>
              </a:rPr>
              <a:t>C’est </a:t>
            </a:r>
            <a:r>
              <a:rPr lang="fr-CA" sz="2400" b="1" dirty="0" smtClean="0">
                <a:latin typeface="+mn-lt"/>
              </a:rPr>
              <a:t>l’un </a:t>
            </a:r>
            <a:r>
              <a:rPr lang="fr-CA" sz="2400" b="1" dirty="0">
                <a:latin typeface="+mn-lt"/>
              </a:rPr>
              <a:t>des aspects les plus </a:t>
            </a:r>
            <a:r>
              <a:rPr lang="fr-CA" sz="2400" b="1" dirty="0" smtClean="0">
                <a:latin typeface="+mn-lt"/>
              </a:rPr>
              <a:t>incroyables </a:t>
            </a:r>
            <a:endParaRPr lang="fr-CA" sz="2400" b="1" dirty="0">
              <a:latin typeface="+mn-lt"/>
            </a:endParaRPr>
          </a:p>
          <a:p>
            <a:pPr marL="0" lvl="0" indent="0" algn="ctr" rtl="0">
              <a:spcBef>
                <a:spcPts val="0"/>
              </a:spcBef>
              <a:buNone/>
            </a:pPr>
            <a:r>
              <a:rPr lang="fr-CA" sz="2400" b="1" dirty="0">
                <a:latin typeface="+mn-lt"/>
              </a:rPr>
              <a:t>de cette espèce</a:t>
            </a:r>
          </a:p>
          <a:p>
            <a:pPr marL="0" lvl="0" indent="0" rtl="0">
              <a:spcBef>
                <a:spcPts val="0"/>
              </a:spcBef>
              <a:buNone/>
            </a:pPr>
            <a:endParaRPr dirty="0">
              <a:latin typeface="+mn-lt"/>
            </a:endParaRPr>
          </a:p>
          <a:p>
            <a:pPr marL="0" lvl="0" indent="0" algn="just" rtl="0">
              <a:spcBef>
                <a:spcPts val="0"/>
              </a:spcBef>
              <a:buNone/>
            </a:pPr>
            <a:r>
              <a:rPr lang="fr-CA" sz="2000" dirty="0">
                <a:latin typeface="+mn-lt"/>
              </a:rPr>
              <a:t>On sait que ces poissons parcourent des milliers de kilomètres dans l’océan, luttent contre des courants violents dans les rivières et doivent même franchir des chutes d'eau pour revenir à l'endroit où ils ont éclos. </a:t>
            </a:r>
            <a:r>
              <a:rPr lang="fr-CA" sz="2000" dirty="0" smtClean="0">
                <a:latin typeface="+mn-lt"/>
              </a:rPr>
              <a:t>Dans l’océan, ils utiliseraient les champs magnétiques terrestres alors que plus près des rivières, ils utiliseraient la mémoire olfactive de leur rivière de naissance pour se guider. </a:t>
            </a:r>
            <a:endParaRPr lang="fr-CA" sz="2000" dirty="0">
              <a:latin typeface="+mn-lt"/>
            </a:endParaRPr>
          </a:p>
        </p:txBody>
      </p:sp>
      <p:pic>
        <p:nvPicPr>
          <p:cNvPr id="128" name="Shape 128" descr="15918146828_9e1d8b6701_n.jpg"/>
          <p:cNvPicPr preferRelativeResize="0"/>
          <p:nvPr/>
        </p:nvPicPr>
        <p:blipFill>
          <a:blip r:embed="rId3">
            <a:alphaModFix/>
          </a:blip>
          <a:stretch>
            <a:fillRect/>
          </a:stretch>
        </p:blipFill>
        <p:spPr>
          <a:xfrm>
            <a:off x="0" y="1825625"/>
            <a:ext cx="5032375" cy="5032375"/>
          </a:xfrm>
          <a:prstGeom prst="rect">
            <a:avLst/>
          </a:prstGeom>
          <a:noFill/>
          <a:ln>
            <a:noFill/>
          </a:ln>
        </p:spPr>
      </p:pic>
      <p:sp>
        <p:nvSpPr>
          <p:cNvPr id="2" name="ZoneTexte 1"/>
          <p:cNvSpPr txBox="1"/>
          <p:nvPr/>
        </p:nvSpPr>
        <p:spPr>
          <a:xfrm>
            <a:off x="3324856" y="6550223"/>
            <a:ext cx="1707519" cy="307777"/>
          </a:xfrm>
          <a:prstGeom prst="rect">
            <a:avLst/>
          </a:prstGeom>
          <a:noFill/>
        </p:spPr>
        <p:txBody>
          <a:bodyPr wrap="none" rtlCol="0">
            <a:spAutoFit/>
          </a:bodyPr>
          <a:lstStyle/>
          <a:p>
            <a:r>
              <a:rPr lang="fr-CA" dirty="0" smtClean="0">
                <a:solidFill>
                  <a:schemeClr val="bg1"/>
                </a:solidFill>
              </a:rPr>
              <a:t>Source: picssr.com</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Shape 135" descr="21806544610_1d13b9b23d_n.jpg"/>
          <p:cNvPicPr preferRelativeResize="0"/>
          <p:nvPr/>
        </p:nvPicPr>
        <p:blipFill>
          <a:blip r:embed="rId3">
            <a:alphaModFix/>
          </a:blip>
          <a:stretch>
            <a:fillRect/>
          </a:stretch>
        </p:blipFill>
        <p:spPr>
          <a:xfrm>
            <a:off x="0" y="0"/>
            <a:ext cx="7340087" cy="3705392"/>
          </a:xfrm>
          <a:prstGeom prst="rect">
            <a:avLst/>
          </a:prstGeom>
          <a:noFill/>
          <a:ln>
            <a:noFill/>
          </a:ln>
        </p:spPr>
      </p:pic>
      <p:sp>
        <p:nvSpPr>
          <p:cNvPr id="136" name="Shape 136"/>
          <p:cNvSpPr txBox="1"/>
          <p:nvPr/>
        </p:nvSpPr>
        <p:spPr>
          <a:xfrm>
            <a:off x="7184375" y="212850"/>
            <a:ext cx="5007900" cy="1511100"/>
          </a:xfrm>
          <a:prstGeom prst="rect">
            <a:avLst/>
          </a:prstGeom>
          <a:noFill/>
          <a:ln>
            <a:noFill/>
          </a:ln>
        </p:spPr>
        <p:txBody>
          <a:bodyPr lIns="91425" tIns="91425" rIns="91425" bIns="91425" anchor="t" anchorCtr="0">
            <a:noAutofit/>
          </a:bodyPr>
          <a:lstStyle/>
          <a:p>
            <a:pPr lvl="0" algn="ctr">
              <a:spcBef>
                <a:spcPts val="0"/>
              </a:spcBef>
              <a:buNone/>
            </a:pPr>
            <a:r>
              <a:rPr lang="fr-CA" sz="3600" dirty="0">
                <a:solidFill>
                  <a:srgbClr val="C00000"/>
                </a:solidFill>
              </a:rPr>
              <a:t>Que de défis </a:t>
            </a:r>
          </a:p>
          <a:p>
            <a:pPr lvl="0" algn="ctr">
              <a:spcBef>
                <a:spcPts val="0"/>
              </a:spcBef>
              <a:buNone/>
            </a:pPr>
            <a:r>
              <a:rPr lang="fr-CA" sz="3600" dirty="0">
                <a:solidFill>
                  <a:srgbClr val="C00000"/>
                </a:solidFill>
              </a:rPr>
              <a:t>sur leur route!</a:t>
            </a:r>
          </a:p>
        </p:txBody>
      </p:sp>
      <p:sp>
        <p:nvSpPr>
          <p:cNvPr id="137" name="Shape 137"/>
          <p:cNvSpPr txBox="1"/>
          <p:nvPr/>
        </p:nvSpPr>
        <p:spPr>
          <a:xfrm>
            <a:off x="146665" y="3869207"/>
            <a:ext cx="5508900" cy="1511100"/>
          </a:xfrm>
          <a:prstGeom prst="rect">
            <a:avLst/>
          </a:prstGeom>
          <a:noFill/>
          <a:ln>
            <a:noFill/>
          </a:ln>
        </p:spPr>
        <p:txBody>
          <a:bodyPr lIns="91425" tIns="91425" rIns="91425" bIns="91425" anchor="t" anchorCtr="0">
            <a:noAutofit/>
          </a:bodyPr>
          <a:lstStyle/>
          <a:p>
            <a:pPr lvl="0">
              <a:spcBef>
                <a:spcPts val="0"/>
              </a:spcBef>
              <a:buNone/>
            </a:pPr>
            <a:r>
              <a:rPr lang="fr-CA" sz="2400" dirty="0"/>
              <a:t>Essaie d’imaginer </a:t>
            </a:r>
          </a:p>
          <a:p>
            <a:pPr lvl="0">
              <a:spcBef>
                <a:spcPts val="0"/>
              </a:spcBef>
              <a:buNone/>
            </a:pPr>
            <a:r>
              <a:rPr lang="fr-CA" sz="2400" dirty="0" smtClean="0"/>
              <a:t>Quelques-unes des </a:t>
            </a:r>
            <a:r>
              <a:rPr lang="fr-CA" sz="2400" dirty="0"/>
              <a:t>embûches que les saumons rencontrent lors de leurs </a:t>
            </a:r>
          </a:p>
          <a:p>
            <a:pPr lvl="0">
              <a:spcBef>
                <a:spcPts val="0"/>
              </a:spcBef>
              <a:buNone/>
            </a:pPr>
            <a:r>
              <a:rPr lang="fr-CA" sz="2400" dirty="0"/>
              <a:t>longues migrations… </a:t>
            </a:r>
            <a:endParaRPr lang="fr-CA" sz="2400" dirty="0" smtClean="0"/>
          </a:p>
          <a:p>
            <a:pPr lvl="0">
              <a:spcBef>
                <a:spcPts val="0"/>
              </a:spcBef>
              <a:buNone/>
            </a:pPr>
            <a:endParaRPr lang="fr-CA" sz="2400" dirty="0" smtClean="0"/>
          </a:p>
          <a:p>
            <a:pPr lvl="0">
              <a:spcBef>
                <a:spcPts val="0"/>
              </a:spcBef>
              <a:buNone/>
            </a:pPr>
            <a:r>
              <a:rPr lang="fr-CA" sz="2000" dirty="0" smtClean="0"/>
              <a:t>Ils nagent parfois des centaines de kilomètres dans les rivières sans manger!</a:t>
            </a:r>
            <a:endParaRPr lang="fr-CA" sz="2000" dirty="0"/>
          </a:p>
        </p:txBody>
      </p:sp>
      <p:pic>
        <p:nvPicPr>
          <p:cNvPr id="2" name="Imag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6687" y="2391515"/>
            <a:ext cx="5955313" cy="446648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09760" y="5005578"/>
            <a:ext cx="2682240" cy="1852422"/>
          </a:xfrm>
          <a:prstGeom prst="rect">
            <a:avLst/>
          </a:prstGeom>
        </p:spPr>
      </p:pic>
      <p:sp>
        <p:nvSpPr>
          <p:cNvPr id="3" name="ZoneTexte 2"/>
          <p:cNvSpPr txBox="1"/>
          <p:nvPr/>
        </p:nvSpPr>
        <p:spPr>
          <a:xfrm>
            <a:off x="6256423" y="6561221"/>
            <a:ext cx="2024913" cy="307777"/>
          </a:xfrm>
          <a:prstGeom prst="rect">
            <a:avLst/>
          </a:prstGeom>
          <a:noFill/>
        </p:spPr>
        <p:txBody>
          <a:bodyPr wrap="none" rtlCol="0">
            <a:spAutoFit/>
          </a:bodyPr>
          <a:lstStyle/>
          <a:p>
            <a:r>
              <a:rPr lang="fr-CA" dirty="0" smtClean="0">
                <a:solidFill>
                  <a:schemeClr val="bg1"/>
                </a:solidFill>
              </a:rPr>
              <a:t>Sources (3): Flickr.com</a:t>
            </a:r>
            <a:endParaRPr lang="fr-CA"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0"/>
            <a:ext cx="9144000" cy="883920"/>
          </a:xfrm>
        </p:spPr>
        <p:txBody>
          <a:bodyPr/>
          <a:lstStyle/>
          <a:p>
            <a:r>
              <a:rPr lang="fr-CA" sz="4800" dirty="0" smtClean="0">
                <a:solidFill>
                  <a:srgbClr val="C00000"/>
                </a:solidFill>
                <a:latin typeface="+mn-lt"/>
              </a:rPr>
              <a:t>Le sprint final</a:t>
            </a:r>
            <a:endParaRPr lang="fr-CA" sz="4800" dirty="0">
              <a:solidFill>
                <a:srgbClr val="C00000"/>
              </a:solidFill>
              <a:latin typeface="+mn-lt"/>
            </a:endParaRPr>
          </a:p>
        </p:txBody>
      </p:sp>
      <p:sp>
        <p:nvSpPr>
          <p:cNvPr id="3" name="Sous-titre 2"/>
          <p:cNvSpPr>
            <a:spLocks noGrp="1"/>
          </p:cNvSpPr>
          <p:nvPr>
            <p:ph type="subTitle" idx="1"/>
          </p:nvPr>
        </p:nvSpPr>
        <p:spPr>
          <a:xfrm>
            <a:off x="3474720" y="1141980"/>
            <a:ext cx="8717279" cy="2311082"/>
          </a:xfrm>
        </p:spPr>
        <p:txBody>
          <a:bodyPr/>
          <a:lstStyle/>
          <a:p>
            <a:pPr algn="l"/>
            <a:r>
              <a:rPr lang="fr-CA" sz="2200" dirty="0" smtClean="0">
                <a:latin typeface="+mn-lt"/>
              </a:rPr>
              <a:t>Enfin dans sa rivière natale, les saumons adultes se transforment. </a:t>
            </a:r>
          </a:p>
          <a:p>
            <a:pPr algn="l"/>
            <a:r>
              <a:rPr lang="fr-CA" sz="2200" dirty="0" smtClean="0">
                <a:latin typeface="+mn-lt"/>
              </a:rPr>
              <a:t>Ils prennent des couleurs leur permettant de se reconnaître plus facilement. </a:t>
            </a:r>
          </a:p>
          <a:p>
            <a:pPr algn="l"/>
            <a:r>
              <a:rPr lang="fr-CA" sz="2200" dirty="0" smtClean="0">
                <a:latin typeface="+mn-lt"/>
              </a:rPr>
              <a:t>Les mâles ont un crochet prononcé à la mâchoire inférieure. </a:t>
            </a:r>
            <a:endParaRPr lang="fr-CA" sz="2200" dirty="0">
              <a:latin typeface="+mn-lt"/>
            </a:endParaRPr>
          </a:p>
        </p:txBody>
      </p:sp>
      <p:pic>
        <p:nvPicPr>
          <p:cNvPr id="4" name="Shape 155" descr="Kokanee salmon flickr22583777446_5023b6c4fe_b.jp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1102679"/>
            <a:ext cx="3474719" cy="2311081"/>
          </a:xfrm>
          <a:prstGeom prst="rect">
            <a:avLst/>
          </a:prstGeom>
          <a:noFill/>
          <a:ln>
            <a:noFill/>
          </a:ln>
        </p:spPr>
      </p:pic>
      <p:pic>
        <p:nvPicPr>
          <p:cNvPr id="5" name="Shape 1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3413760"/>
            <a:ext cx="4617720" cy="2727960"/>
          </a:xfrm>
          <a:prstGeom prst="rect">
            <a:avLst/>
          </a:prstGeom>
          <a:noFill/>
          <a:ln>
            <a:noFill/>
          </a:ln>
        </p:spPr>
      </p:pic>
      <p:sp>
        <p:nvSpPr>
          <p:cNvPr id="6" name="ZoneTexte 5"/>
          <p:cNvSpPr txBox="1"/>
          <p:nvPr/>
        </p:nvSpPr>
        <p:spPr>
          <a:xfrm>
            <a:off x="4632959" y="2899783"/>
            <a:ext cx="7559041" cy="3477875"/>
          </a:xfrm>
          <a:prstGeom prst="rect">
            <a:avLst/>
          </a:prstGeom>
          <a:noFill/>
        </p:spPr>
        <p:txBody>
          <a:bodyPr wrap="square" rtlCol="0">
            <a:spAutoFit/>
          </a:bodyPr>
          <a:lstStyle/>
          <a:p>
            <a:r>
              <a:rPr lang="fr-CA" sz="2200" dirty="0" smtClean="0">
                <a:latin typeface="+mn-lt"/>
              </a:rPr>
              <a:t>Malgré qu’elles soient épuisées après un long jeûne, </a:t>
            </a:r>
          </a:p>
          <a:p>
            <a:r>
              <a:rPr lang="fr-CA" sz="2200" dirty="0" smtClean="0">
                <a:latin typeface="+mn-lt"/>
              </a:rPr>
              <a:t>les femelles creusent des nids dans le gravier des rivières. </a:t>
            </a:r>
          </a:p>
          <a:p>
            <a:endParaRPr lang="fr-CA" sz="2200" dirty="0">
              <a:latin typeface="+mn-lt"/>
            </a:endParaRPr>
          </a:p>
          <a:p>
            <a:r>
              <a:rPr lang="fr-CA" sz="2200" dirty="0" smtClean="0">
                <a:latin typeface="+mn-lt"/>
              </a:rPr>
              <a:t>Elles y pondront des centaines d’œufs sur lesquels le mâle viendra répandre sa semence.</a:t>
            </a:r>
          </a:p>
          <a:p>
            <a:endParaRPr lang="fr-CA" sz="2200" dirty="0">
              <a:latin typeface="+mn-lt"/>
            </a:endParaRPr>
          </a:p>
          <a:p>
            <a:r>
              <a:rPr lang="fr-CA" sz="2200" dirty="0" smtClean="0">
                <a:latin typeface="+mn-lt"/>
              </a:rPr>
              <a:t>La femelle enterrera ensuite ces œufs fécondés dans le gravier. Visionnez ce vidéo d’œufs de truite arc-en-ciel qui éclosent pour avoir une idée de </a:t>
            </a:r>
            <a:r>
              <a:rPr lang="fr-CA" sz="2200" smtClean="0">
                <a:latin typeface="+mn-lt"/>
              </a:rPr>
              <a:t>cette étape: </a:t>
            </a:r>
            <a:r>
              <a:rPr lang="fr-CA" sz="2200" dirty="0" smtClean="0">
                <a:latin typeface="+mn-lt"/>
                <a:hlinkClick r:id="rId4"/>
              </a:rPr>
              <a:t>https</a:t>
            </a:r>
            <a:r>
              <a:rPr lang="fr-CA" sz="2200" dirty="0">
                <a:latin typeface="+mn-lt"/>
                <a:hlinkClick r:id="rId4"/>
              </a:rPr>
              <a:t>://youtu.be/</a:t>
            </a:r>
            <a:r>
              <a:rPr lang="fr-CA" sz="2200" dirty="0" smtClean="0">
                <a:latin typeface="+mn-lt"/>
                <a:hlinkClick r:id="rId4"/>
              </a:rPr>
              <a:t>4g7QkhNBLlo</a:t>
            </a:r>
            <a:r>
              <a:rPr lang="fr-CA" sz="2200" dirty="0" smtClean="0">
                <a:latin typeface="+mn-lt"/>
              </a:rPr>
              <a:t> </a:t>
            </a:r>
            <a:endParaRPr lang="fr-CA" sz="2200" dirty="0">
              <a:latin typeface="+mn-lt"/>
            </a:endParaRPr>
          </a:p>
        </p:txBody>
      </p:sp>
      <p:sp>
        <p:nvSpPr>
          <p:cNvPr id="7" name="ZoneTexte 6"/>
          <p:cNvSpPr txBox="1"/>
          <p:nvPr/>
        </p:nvSpPr>
        <p:spPr>
          <a:xfrm>
            <a:off x="0" y="6353390"/>
            <a:ext cx="11959167" cy="892552"/>
          </a:xfrm>
          <a:prstGeom prst="rect">
            <a:avLst/>
          </a:prstGeom>
          <a:solidFill>
            <a:schemeClr val="accent1">
              <a:lumMod val="20000"/>
              <a:lumOff val="80000"/>
            </a:schemeClr>
          </a:solidFill>
        </p:spPr>
        <p:txBody>
          <a:bodyPr wrap="square" rtlCol="0">
            <a:spAutoFit/>
          </a:bodyPr>
          <a:lstStyle/>
          <a:p>
            <a:pPr algn="ctr"/>
            <a:r>
              <a:rPr lang="fr-CA" sz="2400" b="1" dirty="0">
                <a:solidFill>
                  <a:srgbClr val="C00000"/>
                </a:solidFill>
                <a:latin typeface="+mn-lt"/>
              </a:rPr>
              <a:t>Épuisés, la grande majorité des saumons adultes </a:t>
            </a:r>
            <a:r>
              <a:rPr lang="fr-CA" sz="2400" b="1" dirty="0" smtClean="0">
                <a:solidFill>
                  <a:srgbClr val="C00000"/>
                </a:solidFill>
                <a:latin typeface="+mn-lt"/>
              </a:rPr>
              <a:t>vont </a:t>
            </a:r>
            <a:r>
              <a:rPr lang="fr-CA" sz="2400" b="1" dirty="0">
                <a:solidFill>
                  <a:srgbClr val="C00000"/>
                </a:solidFill>
                <a:latin typeface="+mn-lt"/>
              </a:rPr>
              <a:t>mourir après la </a:t>
            </a:r>
            <a:r>
              <a:rPr lang="fr-CA" sz="2400" b="1" dirty="0" smtClean="0">
                <a:solidFill>
                  <a:srgbClr val="C00000"/>
                </a:solidFill>
                <a:latin typeface="+mn-lt"/>
              </a:rPr>
              <a:t>fraie…</a:t>
            </a:r>
          </a:p>
          <a:p>
            <a:pPr algn="ctr"/>
            <a:r>
              <a:rPr lang="fr-CA" sz="2800" b="1" dirty="0" smtClean="0">
                <a:solidFill>
                  <a:srgbClr val="C00000"/>
                </a:solidFill>
                <a:latin typeface="Calibri" panose="020F0502020204030204" pitchFamily="34" charset="0"/>
              </a:rPr>
              <a:t> </a:t>
            </a:r>
            <a:endParaRPr lang="fr-CA" sz="2800" b="1" dirty="0">
              <a:solidFill>
                <a:srgbClr val="C00000"/>
              </a:solidFill>
              <a:latin typeface="Calibri" panose="020F0502020204030204" pitchFamily="34" charset="0"/>
            </a:endParaRPr>
          </a:p>
        </p:txBody>
      </p:sp>
      <p:sp>
        <p:nvSpPr>
          <p:cNvPr id="9" name="ZoneTexte 8"/>
          <p:cNvSpPr txBox="1"/>
          <p:nvPr/>
        </p:nvSpPr>
        <p:spPr>
          <a:xfrm>
            <a:off x="2642499" y="5833943"/>
            <a:ext cx="1975221" cy="307777"/>
          </a:xfrm>
          <a:prstGeom prst="rect">
            <a:avLst/>
          </a:prstGeom>
          <a:noFill/>
        </p:spPr>
        <p:txBody>
          <a:bodyPr wrap="none" rtlCol="0">
            <a:spAutoFit/>
          </a:bodyPr>
          <a:lstStyle/>
          <a:p>
            <a:r>
              <a:rPr lang="fr-CA" dirty="0" smtClean="0">
                <a:solidFill>
                  <a:schemeClr val="bg1"/>
                </a:solidFill>
              </a:rPr>
              <a:t>Sources(2): Flickr.com</a:t>
            </a:r>
            <a:endParaRPr lang="fr-CA" dirty="0">
              <a:solidFill>
                <a:schemeClr val="bg1"/>
              </a:solidFill>
            </a:endParaRPr>
          </a:p>
        </p:txBody>
      </p:sp>
    </p:spTree>
    <p:extLst>
      <p:ext uri="{BB962C8B-B14F-4D97-AF65-F5344CB8AC3E}">
        <p14:creationId xmlns:p14="http://schemas.microsoft.com/office/powerpoint/2010/main" val="34779957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TotalTime>
  <Words>1629</Words>
  <Application>Microsoft Macintosh PowerPoint</Application>
  <PresentationFormat>Custom</PresentationFormat>
  <Paragraphs>178</Paragraphs>
  <Slides>19</Slides>
  <Notes>12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Thème Office</vt:lpstr>
      <vt:lpstr>Plongez sans vous mouiller!</vt:lpstr>
      <vt:lpstr>PowerPoint Presentation</vt:lpstr>
      <vt:lpstr>FRANCOCÉAN PACIFIQUE Première partie:  La Fabuleuse Remontée du Saumon          </vt:lpstr>
      <vt:lpstr>La fabuleuse remontée   du saumon  dans la rivière Campbell</vt:lpstr>
      <vt:lpstr>Pourquoi migrer?</vt:lpstr>
      <vt:lpstr>La vie d’un saumon</vt:lpstr>
      <vt:lpstr>Retrouver  sa rivière natale</vt:lpstr>
      <vt:lpstr>PowerPoint Presentation</vt:lpstr>
      <vt:lpstr>Le sprint final</vt:lpstr>
      <vt:lpstr>On se prépare pour le grand voyage… </vt:lpstr>
      <vt:lpstr>Cycle de vie du saumon</vt:lpstr>
      <vt:lpstr>Territoire Kwakwaka’wakw et Coast Salish (Campbell River, Colombie-Britannique, Canada)</vt:lpstr>
      <vt:lpstr>PowerPoint Presentation</vt:lpstr>
      <vt:lpstr>L’importance du Saumon</vt:lpstr>
      <vt:lpstr>Une histoire d’orque des Kwakwaka'wakw</vt:lpstr>
      <vt:lpstr>Un cycle fragile qu’il faut étudier…</vt:lpstr>
      <vt:lpstr>De nouveaux défis à relever pour les saumons… </vt:lpstr>
      <vt:lpstr>La nature qui nous unit</vt:lpstr>
      <vt:lpstr>FRANCOCÉAN PACIFIQUE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Plongez sans vous mouiller!</dc:title>
  <dc:creator>Daigle Philippe</dc:creator>
  <cp:lastModifiedBy>Maeva Gauthier</cp:lastModifiedBy>
  <cp:revision>49</cp:revision>
  <dcterms:modified xsi:type="dcterms:W3CDTF">2016-09-14T16:34:34Z</dcterms:modified>
</cp:coreProperties>
</file>