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f/f9/FMIB_49013_As_we_passed_up_the_Fraser_River%2C_to_fish_the_Thompson%2C_we_saw%2C_from_the_train%2C_the_Indians_catching_salmon_in_the_great_canyon.jpe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d1jrw5jterzxwu.cloudfront.net/sites/default/files/default/files/uploads/reef-net-fishing-san-juan-islands.jpe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qmackie.files.wordpress.com/2014/10/closing-the-reef-net.jp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d/d4/Salmon_purse_seining.jp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dn-images-1.medium.com/max/600/1*Ka6ZjgfoFYvWxGTqIHqWdA.jpe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Coast_Salish_people_and_salmon#/media/File:First_Nations_girl_fishing_on_the_Skeena_River,_1915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http://www.sfu.museum/time/fr/games/2/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Pêche à l’épuisette (dip-net fishing), rivière Fraser, 1908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2"/>
              </a:rPr>
              <a:t>https://upload.wikimedia.org/wikipedia/commons/f/f9/FMIB_49013_As_we_passed_up_the_Fraser_River%2C_to_fish_the_Thompson%2C_we_saw%2C_from_the_train%2C_the_Indians_catching_salmon_in_the_great_canyon.jpeg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Un </a:t>
            </a:r>
            <a:r>
              <a:rPr b="1" lang="en" sz="1200"/>
              <a:t>barrage à saumon</a:t>
            </a:r>
            <a:r>
              <a:rPr lang="en" sz="1200"/>
              <a:t> au village Quamichan sur la rivière Cowichan, Île de Vancouver, vers 1866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https://upload.wikimedia.org/wikipedia/commons/6/66/Salmon_weir_at_Quamichan_Village_on_the_Cowichan_River,_Vancouver_Island.jpg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Technique des Salish du littoral “</a:t>
            </a:r>
            <a:r>
              <a:rPr lang="en" sz="1200">
                <a:solidFill>
                  <a:schemeClr val="dk1"/>
                </a:solidFill>
              </a:rPr>
              <a:t>Reef net fishing”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2"/>
              </a:rPr>
              <a:t>http://d1jrw5jterzxwu.cloudfront.net/sites/default/files/default/files/uploads/reef-net-fishing-san-juan-islands.jpeg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Reef net </a:t>
            </a:r>
            <a:r>
              <a:rPr lang="en" sz="1200"/>
              <a:t>fishing. Lummi Island,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2"/>
              </a:rPr>
              <a:t>https://qmackie.files.wordpress.com/2014/10/closing-the-reef-net.jpg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Une </a:t>
            </a:r>
            <a:r>
              <a:rPr b="1" lang="en" sz="1200"/>
              <a:t>senne coulissante</a:t>
            </a:r>
            <a:r>
              <a:rPr lang="en" sz="1200"/>
              <a:t> (purse seining), utilisée pour attrapper du saumon en Alaska, 1938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/>
              <a:t>Salmon swimming near the surface are surrounded with a wall of netting, which is supported by floats. Lines are then drawn tight in the lower surface of the net to "purse" it into a baglike shape. The fish are then bailed out of the net.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2"/>
              </a:rPr>
              <a:t>https://upload.wikimedia.org/wikipedia/commons/d/d4/Salmon_purse_seining.jpg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Deux hommes de la Première Nation Lummi font la </a:t>
            </a:r>
            <a:r>
              <a:rPr b="1" lang="en" sz="1200"/>
              <a:t>pêche à la traîne</a:t>
            </a:r>
            <a:r>
              <a:rPr lang="en" sz="1200"/>
              <a:t> </a:t>
            </a:r>
            <a:r>
              <a:rPr lang="en" sz="1200"/>
              <a:t>(trolling) pour le saumon, près de Bellingham, Washington, vers 1900.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2"/>
              </a:rPr>
              <a:t>https://cdn-images-1.medium.com/max/600/1*Ka6ZjgfoFYvWxGTqIHqWdA.jpeg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Une fille des Premières nations fait de la pêche le long de la rivière Skeena, à Kitwanga, Colombie-Britannique, vers 1915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2"/>
              </a:rPr>
              <a:t>https://en.wikipedia.org/wiki/Coast_Salish_people_and_salmon#/media/File:First_Nations_girl_fishing_on_the_Skeena_River,_1915.jpg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hyperlink" Target="https://vimeo.com/127744401" TargetMode="External"/><Relationship Id="rId5" Type="http://schemas.openxmlformats.org/officeDocument/2006/relationships/hyperlink" Target="https://vimeo.com/127744401" TargetMode="External"/><Relationship Id="rId6" Type="http://schemas.openxmlformats.org/officeDocument/2006/relationships/image" Target="../media/image09.png"/><Relationship Id="rId7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sfu.museum/time/fr/games/2/" TargetMode="External"/><Relationship Id="rId4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Les méthodes de pêche traditionnelles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21433" l="32175" r="0" t="0"/>
          <a:stretch/>
        </p:blipFill>
        <p:spPr>
          <a:xfrm>
            <a:off x="0" y="1169925"/>
            <a:ext cx="5151598" cy="33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0" y="0"/>
            <a:ext cx="38319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800"/>
              <a:t>Pêche à la gaffe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 sz="2400"/>
              <a:t>(gaff hook fishing)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767625" y="767150"/>
            <a:ext cx="33033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Voici un extrait de l’émission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en" sz="1800">
                <a:solidFill>
                  <a:srgbClr val="4A86E8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Orignal &amp; Marmelade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où l’on démontre la technique:</a:t>
            </a:r>
          </a:p>
        </p:txBody>
      </p:sp>
      <p:pic>
        <p:nvPicPr>
          <p:cNvPr id="110" name="Shape 11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8661" r="16088" t="0"/>
          <a:stretch/>
        </p:blipFill>
        <p:spPr>
          <a:xfrm>
            <a:off x="6055202" y="2040724"/>
            <a:ext cx="2728125" cy="2039324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7">
            <a:alphaModFix/>
          </a:blip>
          <a:srcRect b="0" l="0" r="5704" t="0"/>
          <a:stretch/>
        </p:blipFill>
        <p:spPr>
          <a:xfrm rot="5400000">
            <a:off x="4524937" y="611712"/>
            <a:ext cx="1854400" cy="63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7">
            <a:alphaModFix/>
          </a:blip>
          <a:srcRect b="0" l="0" r="6985" t="0"/>
          <a:stretch/>
        </p:blipFill>
        <p:spPr>
          <a:xfrm rot="-5400000">
            <a:off x="4537537" y="2065524"/>
            <a:ext cx="1829200" cy="63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7">
            <a:alphaModFix/>
          </a:blip>
          <a:srcRect b="0" l="1062" r="6550" t="0"/>
          <a:stretch/>
        </p:blipFill>
        <p:spPr>
          <a:xfrm rot="-5400000">
            <a:off x="4533975" y="3364899"/>
            <a:ext cx="1836323" cy="63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7">
            <a:alphaModFix/>
          </a:blip>
          <a:srcRect b="0" l="39344" r="6551" t="0"/>
          <a:stretch/>
        </p:blipFill>
        <p:spPr>
          <a:xfrm rot="-5400000">
            <a:off x="4914437" y="4302262"/>
            <a:ext cx="1075399" cy="63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As-tu déjà essayé une de ses méthodes traditionnelles de pêche?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As-tu déjà essayé une méthode de pêche moderne?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Selon toi, quelle méthode (traditionnelle ou moderne) est la plus efficace et éthique?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Il existe plusieurs autres méthodes de pêche ailleurs dans le monde. Fais une recherche sur les autres méthodes. Identifie et compare deux ou trois méthodes de pêche qui t’intéressent.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6949" y="996824"/>
            <a:ext cx="5410100" cy="362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>
            <p:ph type="title"/>
          </p:nvPr>
        </p:nvSpPr>
        <p:spPr>
          <a:xfrm>
            <a:off x="311700" y="222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À ton tour de pêcher!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Les méthodes de pêche traditionnelles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Les peuples autochtones de la Colombie-Britannique utilisaient de nombreuses méthodes et de nombreux engins pour pêcher le saumon: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Épuisette   </a:t>
            </a:r>
            <a:r>
              <a:rPr i="1" lang="en" sz="1400"/>
              <a:t>(dip-net)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Barrages   </a:t>
            </a:r>
            <a:r>
              <a:rPr i="1" lang="en" sz="1400"/>
              <a:t>(weir)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Trappes en filet   </a:t>
            </a:r>
            <a:r>
              <a:rPr i="1" lang="en" sz="1400"/>
              <a:t>(net traps)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Pêche à la ligne   </a:t>
            </a:r>
            <a:r>
              <a:rPr i="1" lang="en" sz="1400"/>
              <a:t>(angling)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Gaffes</a:t>
            </a:r>
            <a:r>
              <a:rPr i="1" lang="en" sz="1400"/>
              <a:t>   (hooks)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b="9474" l="3797" r="2892" t="17925"/>
          <a:stretch/>
        </p:blipFill>
        <p:spPr>
          <a:xfrm>
            <a:off x="173662" y="0"/>
            <a:ext cx="879668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>
            <p:ph type="title"/>
          </p:nvPr>
        </p:nvSpPr>
        <p:spPr>
          <a:xfrm>
            <a:off x="6641300" y="3315075"/>
            <a:ext cx="2329200" cy="143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Pêche à l’épuisette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 sz="2200">
                <a:solidFill>
                  <a:srgbClr val="FFFFFF"/>
                </a:solidFill>
              </a:rPr>
              <a:t>(dip-net)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450" y="3"/>
            <a:ext cx="78190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type="title"/>
          </p:nvPr>
        </p:nvSpPr>
        <p:spPr>
          <a:xfrm>
            <a:off x="2734350" y="810100"/>
            <a:ext cx="3675300" cy="91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Barrage à saumon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 sz="2200">
                <a:solidFill>
                  <a:srgbClr val="FFFFFF"/>
                </a:solidFill>
              </a:rPr>
              <a:t>(salmon weir)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6533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0" y="0"/>
            <a:ext cx="91440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800"/>
              <a:t>Pêche à filet des Salishes de la côte</a:t>
            </a:r>
            <a:r>
              <a:rPr b="1" i="1" lang="en" sz="2400"/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 sz="2400">
                <a:solidFill>
                  <a:schemeClr val="lt1"/>
                </a:solidFill>
              </a:rPr>
              <a:t>(reef net fishing)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15960" l="12619" r="7559" t="13263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1215450" y="0"/>
            <a:ext cx="6713100" cy="12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800"/>
              <a:t>Pêche à filet des Salishes de la côte</a:t>
            </a:r>
            <a:r>
              <a:rPr b="1" i="1" lang="en" sz="2400"/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 sz="2400">
                <a:solidFill>
                  <a:srgbClr val="FFFFFF"/>
                </a:solidFill>
              </a:rPr>
              <a:t>(reef net fishing)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2344" l="0" r="0" t="2344"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type="title"/>
          </p:nvPr>
        </p:nvSpPr>
        <p:spPr>
          <a:xfrm>
            <a:off x="2467650" y="1549275"/>
            <a:ext cx="4208700" cy="90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Pêche à la senne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 sz="2200">
                <a:solidFill>
                  <a:srgbClr val="FFFFFF"/>
                </a:solidFill>
              </a:rPr>
              <a:t>(seining)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7748" l="0" r="0" t="22379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215450" y="820025"/>
            <a:ext cx="67131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800"/>
              <a:t>Pêche à la traîne</a:t>
            </a:r>
            <a:r>
              <a:rPr b="1" i="1" lang="en" sz="2400"/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 sz="2400"/>
              <a:t>(trolling)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12838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type="title"/>
          </p:nvPr>
        </p:nvSpPr>
        <p:spPr>
          <a:xfrm>
            <a:off x="3053100" y="0"/>
            <a:ext cx="3037800" cy="93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Cane à pêche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 sz="2200">
                <a:solidFill>
                  <a:srgbClr val="000000"/>
                </a:solidFill>
              </a:rPr>
              <a:t>(line fishing)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